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10693400" cy="7556500"/>
  <p:notesSz cx="10693400" cy="7556500"/>
  <p:embeddedFontLst>
    <p:embeddedFont>
      <p:font typeface="Arial" panose="020B0604020202020204" pitchFamily="34" charset="0"/>
      <p:regular r:id="rId3"/>
      <p:bold r:id="rId4"/>
    </p:embeddedFont>
    <p:embeddedFont>
      <p:font typeface="Calibri" panose="020F0502020204030204" pitchFamily="34" charset="0"/>
      <p:regular r:id="rId5"/>
      <p:bold r:id="rId6"/>
      <p:italic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56"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microsoft.com/office/2016/11/relationships/changesInfo" Target="changesInfos/changesInfo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ann Gill" userId="efe1d039ad439f67" providerId="LiveId" clId="{A8C7188C-09CF-458C-9ADD-E9D6A502F127}"/>
    <pc:docChg chg="custSel modSld">
      <pc:chgData name="Kerryann Gill" userId="efe1d039ad439f67" providerId="LiveId" clId="{A8C7188C-09CF-458C-9ADD-E9D6A502F127}" dt="2023-03-27T12:17:52.942" v="135" actId="255"/>
      <pc:docMkLst>
        <pc:docMk/>
      </pc:docMkLst>
      <pc:sldChg chg="modSp mod">
        <pc:chgData name="Kerryann Gill" userId="efe1d039ad439f67" providerId="LiveId" clId="{A8C7188C-09CF-458C-9ADD-E9D6A502F127}" dt="2023-03-27T12:17:52.942" v="135" actId="255"/>
        <pc:sldMkLst>
          <pc:docMk/>
          <pc:sldMk cId="0" sldId="256"/>
        </pc:sldMkLst>
        <pc:spChg chg="mod">
          <ac:chgData name="Kerryann Gill" userId="efe1d039ad439f67" providerId="LiveId" clId="{A8C7188C-09CF-458C-9ADD-E9D6A502F127}" dt="2023-03-27T12:17:40.273" v="130" actId="255"/>
          <ac:spMkLst>
            <pc:docMk/>
            <pc:sldMk cId="0" sldId="256"/>
            <ac:spMk id="2" creationId="{00000000-0000-0000-0000-000000000000}"/>
          </ac:spMkLst>
        </pc:spChg>
        <pc:spChg chg="mod">
          <ac:chgData name="Kerryann Gill" userId="efe1d039ad439f67" providerId="LiveId" clId="{A8C7188C-09CF-458C-9ADD-E9D6A502F127}" dt="2023-03-27T12:17:45.070" v="131" actId="255"/>
          <ac:spMkLst>
            <pc:docMk/>
            <pc:sldMk cId="0" sldId="256"/>
            <ac:spMk id="4" creationId="{00000000-0000-0000-0000-000000000000}"/>
          </ac:spMkLst>
        </pc:spChg>
        <pc:spChg chg="mod">
          <ac:chgData name="Kerryann Gill" userId="efe1d039ad439f67" providerId="LiveId" clId="{A8C7188C-09CF-458C-9ADD-E9D6A502F127}" dt="2023-03-27T12:17:35.115" v="129" actId="255"/>
          <ac:spMkLst>
            <pc:docMk/>
            <pc:sldMk cId="0" sldId="256"/>
            <ac:spMk id="6" creationId="{00000000-0000-0000-0000-000000000000}"/>
          </ac:spMkLst>
        </pc:spChg>
        <pc:spChg chg="mod">
          <ac:chgData name="Kerryann Gill" userId="efe1d039ad439f67" providerId="LiveId" clId="{A8C7188C-09CF-458C-9ADD-E9D6A502F127}" dt="2023-03-27T12:17:18.251" v="127" actId="255"/>
          <ac:spMkLst>
            <pc:docMk/>
            <pc:sldMk cId="0" sldId="256"/>
            <ac:spMk id="7" creationId="{00000000-0000-0000-0000-000000000000}"/>
          </ac:spMkLst>
        </pc:spChg>
        <pc:spChg chg="mod">
          <ac:chgData name="Kerryann Gill" userId="efe1d039ad439f67" providerId="LiveId" clId="{A8C7188C-09CF-458C-9ADD-E9D6A502F127}" dt="2023-03-27T12:17:52.942" v="135" actId="255"/>
          <ac:spMkLst>
            <pc:docMk/>
            <pc:sldMk cId="0" sldId="256"/>
            <ac:spMk id="8" creationId="{00000000-0000-0000-0000-000000000000}"/>
          </ac:spMkLst>
        </pc:spChg>
        <pc:spChg chg="mod">
          <ac:chgData name="Kerryann Gill" userId="efe1d039ad439f67" providerId="LiveId" clId="{A8C7188C-09CF-458C-9ADD-E9D6A502F127}" dt="2023-03-27T12:17:26.318" v="128" actId="255"/>
          <ac:spMkLst>
            <pc:docMk/>
            <pc:sldMk cId="0" sldId="256"/>
            <ac:spMk id="10" creationId="{00000000-0000-0000-0000-000000000000}"/>
          </ac:spMkLst>
        </pc:spChg>
        <pc:spChg chg="mod">
          <ac:chgData name="Kerryann Gill" userId="efe1d039ad439f67" providerId="LiveId" clId="{A8C7188C-09CF-458C-9ADD-E9D6A502F127}" dt="2023-03-27T12:17:08.060" v="126" actId="255"/>
          <ac:spMkLst>
            <pc:docMk/>
            <pc:sldMk cId="0" sldId="256"/>
            <ac:spMk id="17" creationId="{0802FAAD-C6CE-4175-A010-66A2D518A74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80"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Arial"/>
                <a:cs typeface="Arial"/>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0290" y="1431711"/>
            <a:ext cx="9669780" cy="5466080"/>
          </a:xfrm>
          <a:custGeom>
            <a:avLst/>
            <a:gdLst/>
            <a:ahLst/>
            <a:cxnLst/>
            <a:rect l="l" t="t" r="r" b="b"/>
            <a:pathLst>
              <a:path w="9669780" h="5466080">
                <a:moveTo>
                  <a:pt x="8788449" y="0"/>
                </a:moveTo>
                <a:lnTo>
                  <a:pt x="884806" y="0"/>
                </a:lnTo>
                <a:lnTo>
                  <a:pt x="684923" y="1165"/>
                </a:lnTo>
                <a:lnTo>
                  <a:pt x="629870" y="2762"/>
                </a:lnTo>
                <a:lnTo>
                  <a:pt x="579241" y="5396"/>
                </a:lnTo>
                <a:lnTo>
                  <a:pt x="532221" y="9324"/>
                </a:lnTo>
                <a:lnTo>
                  <a:pt x="487991" y="14807"/>
                </a:lnTo>
                <a:lnTo>
                  <a:pt x="445734" y="22102"/>
                </a:lnTo>
                <a:lnTo>
                  <a:pt x="404634" y="31470"/>
                </a:lnTo>
                <a:lnTo>
                  <a:pt x="363871" y="43169"/>
                </a:lnTo>
                <a:lnTo>
                  <a:pt x="320133" y="61310"/>
                </a:lnTo>
                <a:lnTo>
                  <a:pt x="278481" y="83051"/>
                </a:lnTo>
                <a:lnTo>
                  <a:pt x="239107" y="108204"/>
                </a:lnTo>
                <a:lnTo>
                  <a:pt x="202198" y="136579"/>
                </a:lnTo>
                <a:lnTo>
                  <a:pt x="167945" y="167988"/>
                </a:lnTo>
                <a:lnTo>
                  <a:pt x="136536" y="202242"/>
                </a:lnTo>
                <a:lnTo>
                  <a:pt x="108160" y="239150"/>
                </a:lnTo>
                <a:lnTo>
                  <a:pt x="83007" y="278525"/>
                </a:lnTo>
                <a:lnTo>
                  <a:pt x="61266" y="320176"/>
                </a:lnTo>
                <a:lnTo>
                  <a:pt x="43126" y="363915"/>
                </a:lnTo>
                <a:lnTo>
                  <a:pt x="31426" y="404678"/>
                </a:lnTo>
                <a:lnTo>
                  <a:pt x="22054" y="445778"/>
                </a:lnTo>
                <a:lnTo>
                  <a:pt x="14750" y="488035"/>
                </a:lnTo>
                <a:lnTo>
                  <a:pt x="9260" y="532265"/>
                </a:lnTo>
                <a:lnTo>
                  <a:pt x="5353" y="578795"/>
                </a:lnTo>
                <a:lnTo>
                  <a:pt x="2719" y="629067"/>
                </a:lnTo>
                <a:lnTo>
                  <a:pt x="1122" y="683623"/>
                </a:lnTo>
                <a:lnTo>
                  <a:pt x="302" y="743257"/>
                </a:lnTo>
                <a:lnTo>
                  <a:pt x="0" y="808762"/>
                </a:lnTo>
                <a:lnTo>
                  <a:pt x="13" y="4656735"/>
                </a:lnTo>
                <a:lnTo>
                  <a:pt x="302" y="4720235"/>
                </a:lnTo>
                <a:lnTo>
                  <a:pt x="1122" y="4780530"/>
                </a:lnTo>
                <a:lnTo>
                  <a:pt x="2719" y="4835584"/>
                </a:lnTo>
                <a:lnTo>
                  <a:pt x="5353" y="4886212"/>
                </a:lnTo>
                <a:lnTo>
                  <a:pt x="9312" y="4933483"/>
                </a:lnTo>
                <a:lnTo>
                  <a:pt x="14782" y="4977568"/>
                </a:lnTo>
                <a:lnTo>
                  <a:pt x="22066" y="5019750"/>
                </a:lnTo>
                <a:lnTo>
                  <a:pt x="31428" y="5060823"/>
                </a:lnTo>
                <a:lnTo>
                  <a:pt x="43126" y="5101582"/>
                </a:lnTo>
                <a:lnTo>
                  <a:pt x="61266" y="5145321"/>
                </a:lnTo>
                <a:lnTo>
                  <a:pt x="83007" y="5186972"/>
                </a:lnTo>
                <a:lnTo>
                  <a:pt x="108160" y="5226346"/>
                </a:lnTo>
                <a:lnTo>
                  <a:pt x="136536" y="5263255"/>
                </a:lnTo>
                <a:lnTo>
                  <a:pt x="167945" y="5297508"/>
                </a:lnTo>
                <a:lnTo>
                  <a:pt x="202198" y="5328917"/>
                </a:lnTo>
                <a:lnTo>
                  <a:pt x="239107" y="5357293"/>
                </a:lnTo>
                <a:lnTo>
                  <a:pt x="278481" y="5382446"/>
                </a:lnTo>
                <a:lnTo>
                  <a:pt x="320133" y="5404187"/>
                </a:lnTo>
                <a:lnTo>
                  <a:pt x="363871" y="5422327"/>
                </a:lnTo>
                <a:lnTo>
                  <a:pt x="404630" y="5434026"/>
                </a:lnTo>
                <a:lnTo>
                  <a:pt x="445703" y="5443394"/>
                </a:lnTo>
                <a:lnTo>
                  <a:pt x="487885" y="5450690"/>
                </a:lnTo>
                <a:lnTo>
                  <a:pt x="531970" y="5456172"/>
                </a:lnTo>
                <a:lnTo>
                  <a:pt x="578752" y="5460101"/>
                </a:lnTo>
                <a:lnTo>
                  <a:pt x="629024" y="5462734"/>
                </a:lnTo>
                <a:lnTo>
                  <a:pt x="683579" y="5464331"/>
                </a:lnTo>
                <a:lnTo>
                  <a:pt x="743213" y="5465152"/>
                </a:lnTo>
                <a:lnTo>
                  <a:pt x="808719" y="5465454"/>
                </a:lnTo>
                <a:lnTo>
                  <a:pt x="880890" y="5465497"/>
                </a:lnTo>
                <a:lnTo>
                  <a:pt x="8784534" y="5465497"/>
                </a:lnTo>
                <a:lnTo>
                  <a:pt x="8924122" y="5465152"/>
                </a:lnTo>
                <a:lnTo>
                  <a:pt x="8984418" y="5464331"/>
                </a:lnTo>
                <a:lnTo>
                  <a:pt x="9039471" y="5462734"/>
                </a:lnTo>
                <a:lnTo>
                  <a:pt x="9090099" y="5460101"/>
                </a:lnTo>
                <a:lnTo>
                  <a:pt x="9137119" y="5456172"/>
                </a:lnTo>
                <a:lnTo>
                  <a:pt x="9181349" y="5450690"/>
                </a:lnTo>
                <a:lnTo>
                  <a:pt x="9223606" y="5443394"/>
                </a:lnTo>
                <a:lnTo>
                  <a:pt x="9264707" y="5434026"/>
                </a:lnTo>
                <a:lnTo>
                  <a:pt x="9305469" y="5422327"/>
                </a:lnTo>
                <a:lnTo>
                  <a:pt x="9349208" y="5404187"/>
                </a:lnTo>
                <a:lnTo>
                  <a:pt x="9390859" y="5382446"/>
                </a:lnTo>
                <a:lnTo>
                  <a:pt x="9430233" y="5357293"/>
                </a:lnTo>
                <a:lnTo>
                  <a:pt x="9467142" y="5328917"/>
                </a:lnTo>
                <a:lnTo>
                  <a:pt x="9501395" y="5297508"/>
                </a:lnTo>
                <a:lnTo>
                  <a:pt x="9532804" y="5263255"/>
                </a:lnTo>
                <a:lnTo>
                  <a:pt x="9561180" y="5226346"/>
                </a:lnTo>
                <a:lnTo>
                  <a:pt x="9586333" y="5186972"/>
                </a:lnTo>
                <a:lnTo>
                  <a:pt x="9608074" y="5145321"/>
                </a:lnTo>
                <a:lnTo>
                  <a:pt x="9626214" y="5101582"/>
                </a:lnTo>
                <a:lnTo>
                  <a:pt x="9637914" y="5060820"/>
                </a:lnTo>
                <a:lnTo>
                  <a:pt x="9647286" y="5019719"/>
                </a:lnTo>
                <a:lnTo>
                  <a:pt x="9654590" y="4977462"/>
                </a:lnTo>
                <a:lnTo>
                  <a:pt x="9660080" y="4933232"/>
                </a:lnTo>
                <a:lnTo>
                  <a:pt x="9663987" y="4886701"/>
                </a:lnTo>
                <a:lnTo>
                  <a:pt x="9666621" y="4836430"/>
                </a:lnTo>
                <a:lnTo>
                  <a:pt x="9668218" y="4781874"/>
                </a:lnTo>
                <a:lnTo>
                  <a:pt x="9669038" y="4722240"/>
                </a:lnTo>
                <a:lnTo>
                  <a:pt x="9669340" y="4656735"/>
                </a:lnTo>
                <a:lnTo>
                  <a:pt x="9669327" y="808762"/>
                </a:lnTo>
                <a:lnTo>
                  <a:pt x="9669038" y="745262"/>
                </a:lnTo>
                <a:lnTo>
                  <a:pt x="9668218" y="684966"/>
                </a:lnTo>
                <a:lnTo>
                  <a:pt x="9666621" y="629913"/>
                </a:lnTo>
                <a:lnTo>
                  <a:pt x="9663987" y="579285"/>
                </a:lnTo>
                <a:lnTo>
                  <a:pt x="9660028" y="532014"/>
                </a:lnTo>
                <a:lnTo>
                  <a:pt x="9654558" y="487929"/>
                </a:lnTo>
                <a:lnTo>
                  <a:pt x="9647274" y="445747"/>
                </a:lnTo>
                <a:lnTo>
                  <a:pt x="9637912" y="404674"/>
                </a:lnTo>
                <a:lnTo>
                  <a:pt x="9626214" y="363915"/>
                </a:lnTo>
                <a:lnTo>
                  <a:pt x="9608074" y="320176"/>
                </a:lnTo>
                <a:lnTo>
                  <a:pt x="9586333" y="278525"/>
                </a:lnTo>
                <a:lnTo>
                  <a:pt x="9561180" y="239150"/>
                </a:lnTo>
                <a:lnTo>
                  <a:pt x="9532804" y="202242"/>
                </a:lnTo>
                <a:lnTo>
                  <a:pt x="9501395" y="167988"/>
                </a:lnTo>
                <a:lnTo>
                  <a:pt x="9467142" y="136579"/>
                </a:lnTo>
                <a:lnTo>
                  <a:pt x="9430233" y="108204"/>
                </a:lnTo>
                <a:lnTo>
                  <a:pt x="9390859" y="83051"/>
                </a:lnTo>
                <a:lnTo>
                  <a:pt x="9349208" y="61310"/>
                </a:lnTo>
                <a:lnTo>
                  <a:pt x="9305469" y="43169"/>
                </a:lnTo>
                <a:lnTo>
                  <a:pt x="9264711" y="31470"/>
                </a:lnTo>
                <a:lnTo>
                  <a:pt x="9223637" y="22102"/>
                </a:lnTo>
                <a:lnTo>
                  <a:pt x="9181455" y="14807"/>
                </a:lnTo>
                <a:lnTo>
                  <a:pt x="9137370" y="9324"/>
                </a:lnTo>
                <a:lnTo>
                  <a:pt x="9090588" y="5396"/>
                </a:lnTo>
                <a:lnTo>
                  <a:pt x="9040317" y="2762"/>
                </a:lnTo>
                <a:lnTo>
                  <a:pt x="8985761" y="1165"/>
                </a:lnTo>
                <a:lnTo>
                  <a:pt x="8788449" y="0"/>
                </a:lnTo>
                <a:close/>
              </a:path>
            </a:pathLst>
          </a:custGeom>
          <a:solidFill>
            <a:srgbClr val="5E5E5E"/>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4573809" y="3384740"/>
            <a:ext cx="1662148" cy="1661989"/>
          </a:xfrm>
          <a:prstGeom prst="rect">
            <a:avLst/>
          </a:prstGeom>
        </p:spPr>
      </p:pic>
      <p:sp>
        <p:nvSpPr>
          <p:cNvPr id="18" name="bg object 18"/>
          <p:cNvSpPr/>
          <p:nvPr/>
        </p:nvSpPr>
        <p:spPr>
          <a:xfrm>
            <a:off x="4162793" y="1519821"/>
            <a:ext cx="2484755" cy="3331210"/>
          </a:xfrm>
          <a:custGeom>
            <a:avLst/>
            <a:gdLst/>
            <a:ahLst/>
            <a:cxnLst/>
            <a:rect l="l" t="t" r="r" b="b"/>
            <a:pathLst>
              <a:path w="2484754" h="3331210">
                <a:moveTo>
                  <a:pt x="1896732" y="2695930"/>
                </a:moveTo>
                <a:lnTo>
                  <a:pt x="1895144" y="2651633"/>
                </a:lnTo>
                <a:lnTo>
                  <a:pt x="1890395" y="2607526"/>
                </a:lnTo>
                <a:lnTo>
                  <a:pt x="1882470" y="2563749"/>
                </a:lnTo>
                <a:lnTo>
                  <a:pt x="1871370" y="2520492"/>
                </a:lnTo>
                <a:lnTo>
                  <a:pt x="1857121" y="2477947"/>
                </a:lnTo>
                <a:lnTo>
                  <a:pt x="1839683" y="2436253"/>
                </a:lnTo>
                <a:lnTo>
                  <a:pt x="1819084" y="2395613"/>
                </a:lnTo>
                <a:lnTo>
                  <a:pt x="1795322" y="2356180"/>
                </a:lnTo>
                <a:lnTo>
                  <a:pt x="1768386" y="2318143"/>
                </a:lnTo>
                <a:lnTo>
                  <a:pt x="1738287" y="2281656"/>
                </a:lnTo>
                <a:lnTo>
                  <a:pt x="1705013" y="2246922"/>
                </a:lnTo>
                <a:lnTo>
                  <a:pt x="1669199" y="2214638"/>
                </a:lnTo>
                <a:lnTo>
                  <a:pt x="1631594" y="2185428"/>
                </a:lnTo>
                <a:lnTo>
                  <a:pt x="1592376" y="2159304"/>
                </a:lnTo>
                <a:lnTo>
                  <a:pt x="1551736" y="2136254"/>
                </a:lnTo>
                <a:lnTo>
                  <a:pt x="1509839" y="2116264"/>
                </a:lnTo>
                <a:lnTo>
                  <a:pt x="1466862" y="2099360"/>
                </a:lnTo>
                <a:lnTo>
                  <a:pt x="1422996" y="2085530"/>
                </a:lnTo>
                <a:lnTo>
                  <a:pt x="1378419" y="2074760"/>
                </a:lnTo>
                <a:lnTo>
                  <a:pt x="1333296" y="2067077"/>
                </a:lnTo>
                <a:lnTo>
                  <a:pt x="1287818" y="2062467"/>
                </a:lnTo>
                <a:lnTo>
                  <a:pt x="1242161" y="2060930"/>
                </a:lnTo>
                <a:lnTo>
                  <a:pt x="1196505" y="2062467"/>
                </a:lnTo>
                <a:lnTo>
                  <a:pt x="1151026" y="2067077"/>
                </a:lnTo>
                <a:lnTo>
                  <a:pt x="1105903" y="2074760"/>
                </a:lnTo>
                <a:lnTo>
                  <a:pt x="1061326" y="2085530"/>
                </a:lnTo>
                <a:lnTo>
                  <a:pt x="1017460" y="2099360"/>
                </a:lnTo>
                <a:lnTo>
                  <a:pt x="974483" y="2116264"/>
                </a:lnTo>
                <a:lnTo>
                  <a:pt x="932586" y="2136254"/>
                </a:lnTo>
                <a:lnTo>
                  <a:pt x="891946" y="2159304"/>
                </a:lnTo>
                <a:lnTo>
                  <a:pt x="852728" y="2185428"/>
                </a:lnTo>
                <a:lnTo>
                  <a:pt x="815124" y="2214638"/>
                </a:lnTo>
                <a:lnTo>
                  <a:pt x="779310" y="2246922"/>
                </a:lnTo>
                <a:lnTo>
                  <a:pt x="746036" y="2281656"/>
                </a:lnTo>
                <a:lnTo>
                  <a:pt x="715937" y="2318143"/>
                </a:lnTo>
                <a:lnTo>
                  <a:pt x="689000" y="2356180"/>
                </a:lnTo>
                <a:lnTo>
                  <a:pt x="665238" y="2395613"/>
                </a:lnTo>
                <a:lnTo>
                  <a:pt x="644639" y="2436253"/>
                </a:lnTo>
                <a:lnTo>
                  <a:pt x="627202" y="2477947"/>
                </a:lnTo>
                <a:lnTo>
                  <a:pt x="612952" y="2520492"/>
                </a:lnTo>
                <a:lnTo>
                  <a:pt x="601853" y="2563749"/>
                </a:lnTo>
                <a:lnTo>
                  <a:pt x="593928" y="2607526"/>
                </a:lnTo>
                <a:lnTo>
                  <a:pt x="589178" y="2651633"/>
                </a:lnTo>
                <a:lnTo>
                  <a:pt x="587590" y="2695930"/>
                </a:lnTo>
                <a:lnTo>
                  <a:pt x="589178" y="2740228"/>
                </a:lnTo>
                <a:lnTo>
                  <a:pt x="593928" y="2784348"/>
                </a:lnTo>
                <a:lnTo>
                  <a:pt x="601853" y="2828112"/>
                </a:lnTo>
                <a:lnTo>
                  <a:pt x="612952" y="2871368"/>
                </a:lnTo>
                <a:lnTo>
                  <a:pt x="627202" y="2913913"/>
                </a:lnTo>
                <a:lnTo>
                  <a:pt x="644639" y="2955607"/>
                </a:lnTo>
                <a:lnTo>
                  <a:pt x="665238" y="2996247"/>
                </a:lnTo>
                <a:lnTo>
                  <a:pt x="689000" y="3035681"/>
                </a:lnTo>
                <a:lnTo>
                  <a:pt x="715937" y="3073730"/>
                </a:lnTo>
                <a:lnTo>
                  <a:pt x="746036" y="3110204"/>
                </a:lnTo>
                <a:lnTo>
                  <a:pt x="779310" y="3144939"/>
                </a:lnTo>
                <a:lnTo>
                  <a:pt x="815124" y="3177222"/>
                </a:lnTo>
                <a:lnTo>
                  <a:pt x="852728" y="3206432"/>
                </a:lnTo>
                <a:lnTo>
                  <a:pt x="891946" y="3232556"/>
                </a:lnTo>
                <a:lnTo>
                  <a:pt x="932586" y="3255619"/>
                </a:lnTo>
                <a:lnTo>
                  <a:pt x="974483" y="3275596"/>
                </a:lnTo>
                <a:lnTo>
                  <a:pt x="1017460" y="3292500"/>
                </a:lnTo>
                <a:lnTo>
                  <a:pt x="1061326" y="3306343"/>
                </a:lnTo>
                <a:lnTo>
                  <a:pt x="1105903" y="3317100"/>
                </a:lnTo>
                <a:lnTo>
                  <a:pt x="1151026" y="3324783"/>
                </a:lnTo>
                <a:lnTo>
                  <a:pt x="1196505" y="3329394"/>
                </a:lnTo>
                <a:lnTo>
                  <a:pt x="1242161" y="3330930"/>
                </a:lnTo>
                <a:lnTo>
                  <a:pt x="1287818" y="3329394"/>
                </a:lnTo>
                <a:lnTo>
                  <a:pt x="1333296" y="3324783"/>
                </a:lnTo>
                <a:lnTo>
                  <a:pt x="1378419" y="3317100"/>
                </a:lnTo>
                <a:lnTo>
                  <a:pt x="1422996" y="3306343"/>
                </a:lnTo>
                <a:lnTo>
                  <a:pt x="1466862" y="3292500"/>
                </a:lnTo>
                <a:lnTo>
                  <a:pt x="1509839" y="3275596"/>
                </a:lnTo>
                <a:lnTo>
                  <a:pt x="1551736" y="3255619"/>
                </a:lnTo>
                <a:lnTo>
                  <a:pt x="1592376" y="3232556"/>
                </a:lnTo>
                <a:lnTo>
                  <a:pt x="1631594" y="3206432"/>
                </a:lnTo>
                <a:lnTo>
                  <a:pt x="1669199" y="3177222"/>
                </a:lnTo>
                <a:lnTo>
                  <a:pt x="1705013" y="3144939"/>
                </a:lnTo>
                <a:lnTo>
                  <a:pt x="1738287" y="3110204"/>
                </a:lnTo>
                <a:lnTo>
                  <a:pt x="1768386" y="3073730"/>
                </a:lnTo>
                <a:lnTo>
                  <a:pt x="1795322" y="3035681"/>
                </a:lnTo>
                <a:lnTo>
                  <a:pt x="1819084" y="2996247"/>
                </a:lnTo>
                <a:lnTo>
                  <a:pt x="1839683" y="2955607"/>
                </a:lnTo>
                <a:lnTo>
                  <a:pt x="1857121" y="2913913"/>
                </a:lnTo>
                <a:lnTo>
                  <a:pt x="1871370" y="2871368"/>
                </a:lnTo>
                <a:lnTo>
                  <a:pt x="1882470" y="2828112"/>
                </a:lnTo>
                <a:lnTo>
                  <a:pt x="1890395" y="2784348"/>
                </a:lnTo>
                <a:lnTo>
                  <a:pt x="1895144" y="2740228"/>
                </a:lnTo>
                <a:lnTo>
                  <a:pt x="1896732" y="2695930"/>
                </a:lnTo>
                <a:close/>
              </a:path>
              <a:path w="2484754" h="3331210">
                <a:moveTo>
                  <a:pt x="2484323" y="0"/>
                </a:moveTo>
                <a:lnTo>
                  <a:pt x="0" y="0"/>
                </a:lnTo>
                <a:lnTo>
                  <a:pt x="0" y="1310233"/>
                </a:lnTo>
                <a:lnTo>
                  <a:pt x="2484323" y="1310233"/>
                </a:lnTo>
                <a:lnTo>
                  <a:pt x="2484323" y="0"/>
                </a:lnTo>
                <a:close/>
              </a:path>
            </a:pathLst>
          </a:custGeom>
          <a:solidFill>
            <a:srgbClr val="00A2FF"/>
          </a:solidFill>
        </p:spPr>
        <p:txBody>
          <a:bodyPr wrap="square" lIns="0" tIns="0" rIns="0" bIns="0" rtlCol="0"/>
          <a:lstStyle/>
          <a:p>
            <a:endParaRPr/>
          </a:p>
        </p:txBody>
      </p:sp>
      <p:sp>
        <p:nvSpPr>
          <p:cNvPr id="2" name="Holder 2"/>
          <p:cNvSpPr>
            <a:spLocks noGrp="1"/>
          </p:cNvSpPr>
          <p:nvPr>
            <p:ph type="title"/>
          </p:nvPr>
        </p:nvSpPr>
        <p:spPr>
          <a:xfrm>
            <a:off x="1970404" y="660400"/>
            <a:ext cx="6752590" cy="497840"/>
          </a:xfrm>
          <a:prstGeom prst="rect">
            <a:avLst/>
          </a:prstGeom>
        </p:spPr>
        <p:txBody>
          <a:bodyPr wrap="square" lIns="0" tIns="0" rIns="0" bIns="0">
            <a:spAutoFit/>
          </a:bodyPr>
          <a:lstStyle>
            <a:lvl1pPr>
              <a:defRPr sz="3100" b="0" i="0">
                <a:solidFill>
                  <a:schemeClr val="tx1"/>
                </a:solidFill>
                <a:latin typeface="Arial"/>
                <a:cs typeface="Arial"/>
              </a:defRPr>
            </a:lvl1pPr>
          </a:lstStyle>
          <a:p>
            <a:endParaRPr/>
          </a:p>
        </p:txBody>
      </p:sp>
      <p:sp>
        <p:nvSpPr>
          <p:cNvPr id="3" name="Holder 3"/>
          <p:cNvSpPr>
            <a:spLocks noGrp="1"/>
          </p:cNvSpPr>
          <p:nvPr>
            <p:ph type="body" idx="1"/>
          </p:nvPr>
        </p:nvSpPr>
        <p:spPr>
          <a:xfrm>
            <a:off x="534670" y="1737995"/>
            <a:ext cx="9624060"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27545"/>
            <a:ext cx="3421888"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3/27/2023</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7019" y="1495709"/>
            <a:ext cx="3429000" cy="1142684"/>
          </a:xfrm>
          <a:prstGeom prst="rect">
            <a:avLst/>
          </a:prstGeom>
          <a:solidFill>
            <a:srgbClr val="00A2FF"/>
          </a:solidFill>
        </p:spPr>
        <p:txBody>
          <a:bodyPr vert="horz" wrap="square" lIns="0" tIns="29209" rIns="0" bIns="0" rtlCol="0">
            <a:spAutoFit/>
          </a:bodyPr>
          <a:lstStyle/>
          <a:p>
            <a:pPr marR="20955" algn="ctr">
              <a:lnSpc>
                <a:spcPct val="100000"/>
              </a:lnSpc>
              <a:spcBef>
                <a:spcPts val="229"/>
              </a:spcBef>
            </a:pPr>
            <a:r>
              <a:rPr sz="1400" b="1" spc="10" dirty="0">
                <a:solidFill>
                  <a:srgbClr val="FFFFFF"/>
                </a:solidFill>
                <a:latin typeface="Arial"/>
                <a:cs typeface="Arial"/>
              </a:rPr>
              <a:t>Mission </a:t>
            </a:r>
            <a:r>
              <a:rPr sz="1400" b="1" spc="5" dirty="0">
                <a:solidFill>
                  <a:srgbClr val="FFFFFF"/>
                </a:solidFill>
                <a:latin typeface="Arial"/>
                <a:cs typeface="Arial"/>
              </a:rPr>
              <a:t>and</a:t>
            </a:r>
            <a:r>
              <a:rPr sz="1400" b="1" spc="-20" dirty="0">
                <a:solidFill>
                  <a:srgbClr val="FFFFFF"/>
                </a:solidFill>
                <a:latin typeface="Arial"/>
                <a:cs typeface="Arial"/>
              </a:rPr>
              <a:t> </a:t>
            </a:r>
            <a:r>
              <a:rPr sz="1400" b="1" spc="10" dirty="0">
                <a:solidFill>
                  <a:srgbClr val="FFFFFF"/>
                </a:solidFill>
                <a:latin typeface="Arial"/>
                <a:cs typeface="Arial"/>
              </a:rPr>
              <a:t>Ministry</a:t>
            </a:r>
            <a:endParaRPr sz="1400" b="1" dirty="0">
              <a:latin typeface="Arial"/>
              <a:cs typeface="Arial"/>
            </a:endParaRPr>
          </a:p>
          <a:p>
            <a:pPr marL="78740" marR="82550" indent="22225" algn="ctr">
              <a:lnSpc>
                <a:spcPts val="1400"/>
              </a:lnSpc>
              <a:spcBef>
                <a:spcPts val="100"/>
              </a:spcBef>
            </a:pPr>
            <a:r>
              <a:rPr sz="1100" spc="-5" dirty="0">
                <a:solidFill>
                  <a:srgbClr val="FFFFFF"/>
                </a:solidFill>
                <a:latin typeface="Arial"/>
                <a:cs typeface="Arial"/>
              </a:rPr>
              <a:t>Provides </a:t>
            </a:r>
            <a:r>
              <a:rPr sz="1100" spc="20" dirty="0">
                <a:solidFill>
                  <a:srgbClr val="FFFFFF"/>
                </a:solidFill>
                <a:latin typeface="Arial"/>
                <a:cs typeface="Arial"/>
              </a:rPr>
              <a:t>support </a:t>
            </a:r>
            <a:r>
              <a:rPr sz="1100" spc="30" dirty="0">
                <a:solidFill>
                  <a:srgbClr val="FFFFFF"/>
                </a:solidFill>
                <a:latin typeface="Arial"/>
                <a:cs typeface="Arial"/>
              </a:rPr>
              <a:t>to </a:t>
            </a:r>
            <a:r>
              <a:rPr sz="1100" spc="5" dirty="0">
                <a:solidFill>
                  <a:srgbClr val="FFFFFF"/>
                </a:solidFill>
                <a:latin typeface="Arial"/>
                <a:cs typeface="Arial"/>
              </a:rPr>
              <a:t>churches  exploring </a:t>
            </a:r>
            <a:r>
              <a:rPr sz="1100" dirty="0">
                <a:solidFill>
                  <a:srgbClr val="FFFFFF"/>
                </a:solidFill>
                <a:latin typeface="Arial"/>
                <a:cs typeface="Arial"/>
              </a:rPr>
              <a:t>their </a:t>
            </a:r>
            <a:r>
              <a:rPr sz="1100" spc="5" dirty="0">
                <a:solidFill>
                  <a:srgbClr val="FFFFFF"/>
                </a:solidFill>
                <a:latin typeface="Arial"/>
                <a:cs typeface="Arial"/>
              </a:rPr>
              <a:t>mission. </a:t>
            </a:r>
            <a:r>
              <a:rPr sz="1100" spc="-25" dirty="0">
                <a:solidFill>
                  <a:srgbClr val="FFFFFF"/>
                </a:solidFill>
                <a:latin typeface="Arial"/>
                <a:cs typeface="Arial"/>
              </a:rPr>
              <a:t>The </a:t>
            </a:r>
            <a:r>
              <a:rPr sz="1100" spc="10" dirty="0">
                <a:solidFill>
                  <a:srgbClr val="FFFFFF"/>
                </a:solidFill>
                <a:latin typeface="Arial"/>
                <a:cs typeface="Arial"/>
              </a:rPr>
              <a:t>group  </a:t>
            </a:r>
            <a:r>
              <a:rPr sz="1100" spc="-5" dirty="0">
                <a:solidFill>
                  <a:srgbClr val="FFFFFF"/>
                </a:solidFill>
                <a:latin typeface="Arial"/>
                <a:cs typeface="Arial"/>
              </a:rPr>
              <a:t>also </a:t>
            </a:r>
            <a:r>
              <a:rPr sz="1100" spc="15" dirty="0">
                <a:solidFill>
                  <a:srgbClr val="FFFFFF"/>
                </a:solidFill>
                <a:latin typeface="Arial"/>
                <a:cs typeface="Arial"/>
              </a:rPr>
              <a:t>look</a:t>
            </a:r>
            <a:r>
              <a:rPr lang="en-GB" sz="1100" spc="15" dirty="0">
                <a:solidFill>
                  <a:srgbClr val="FFFFFF"/>
                </a:solidFill>
                <a:latin typeface="Arial"/>
                <a:cs typeface="Arial"/>
              </a:rPr>
              <a:t>s</a:t>
            </a:r>
            <a:r>
              <a:rPr sz="1100" spc="15" dirty="0">
                <a:solidFill>
                  <a:srgbClr val="FFFFFF"/>
                </a:solidFill>
                <a:latin typeface="Arial"/>
                <a:cs typeface="Arial"/>
              </a:rPr>
              <a:t> </a:t>
            </a:r>
            <a:r>
              <a:rPr sz="1100" spc="5" dirty="0">
                <a:solidFill>
                  <a:srgbClr val="FFFFFF"/>
                </a:solidFill>
                <a:latin typeface="Arial"/>
                <a:cs typeface="Arial"/>
              </a:rPr>
              <a:t>strategically </a:t>
            </a:r>
            <a:r>
              <a:rPr sz="1100" dirty="0">
                <a:solidFill>
                  <a:srgbClr val="FFFFFF"/>
                </a:solidFill>
                <a:latin typeface="Arial"/>
                <a:cs typeface="Arial"/>
              </a:rPr>
              <a:t>across </a:t>
            </a:r>
            <a:r>
              <a:rPr sz="1100" spc="5" dirty="0">
                <a:solidFill>
                  <a:srgbClr val="FFFFFF"/>
                </a:solidFill>
                <a:latin typeface="Arial"/>
                <a:cs typeface="Arial"/>
              </a:rPr>
              <a:t>the  </a:t>
            </a:r>
            <a:r>
              <a:rPr sz="1100" spc="15" dirty="0">
                <a:solidFill>
                  <a:srgbClr val="FFFFFF"/>
                </a:solidFill>
                <a:latin typeface="Arial"/>
                <a:cs typeface="Arial"/>
              </a:rPr>
              <a:t>circuit </a:t>
            </a:r>
            <a:r>
              <a:rPr sz="1100" spc="5" dirty="0">
                <a:solidFill>
                  <a:srgbClr val="FFFFFF"/>
                </a:solidFill>
                <a:latin typeface="Arial"/>
                <a:cs typeface="Arial"/>
              </a:rPr>
              <a:t>and </a:t>
            </a:r>
            <a:r>
              <a:rPr sz="1100" spc="-5" dirty="0">
                <a:solidFill>
                  <a:srgbClr val="FFFFFF"/>
                </a:solidFill>
                <a:latin typeface="Arial"/>
                <a:cs typeface="Arial"/>
              </a:rPr>
              <a:t>endeavours </a:t>
            </a:r>
            <a:r>
              <a:rPr sz="1100" spc="30" dirty="0">
                <a:solidFill>
                  <a:srgbClr val="FFFFFF"/>
                </a:solidFill>
                <a:latin typeface="Arial"/>
                <a:cs typeface="Arial"/>
              </a:rPr>
              <a:t>to</a:t>
            </a:r>
            <a:r>
              <a:rPr sz="1100" spc="-40" dirty="0">
                <a:solidFill>
                  <a:srgbClr val="FFFFFF"/>
                </a:solidFill>
                <a:latin typeface="Arial"/>
                <a:cs typeface="Arial"/>
              </a:rPr>
              <a:t> </a:t>
            </a:r>
            <a:r>
              <a:rPr sz="1100" spc="-5" dirty="0">
                <a:solidFill>
                  <a:srgbClr val="FFFFFF"/>
                </a:solidFill>
                <a:latin typeface="Arial"/>
                <a:cs typeface="Arial"/>
              </a:rPr>
              <a:t>nurture</a:t>
            </a:r>
            <a:endParaRPr sz="1100" dirty="0">
              <a:latin typeface="Arial"/>
              <a:cs typeface="Arial"/>
            </a:endParaRPr>
          </a:p>
          <a:p>
            <a:pPr marL="160020" algn="ctr">
              <a:lnSpc>
                <a:spcPts val="1360"/>
              </a:lnSpc>
            </a:pPr>
            <a:r>
              <a:rPr sz="1100" spc="-10" dirty="0">
                <a:solidFill>
                  <a:srgbClr val="FFFFFF"/>
                </a:solidFill>
                <a:latin typeface="Arial"/>
                <a:cs typeface="Arial"/>
              </a:rPr>
              <a:t>green </a:t>
            </a:r>
            <a:r>
              <a:rPr sz="1100" spc="10" dirty="0">
                <a:solidFill>
                  <a:srgbClr val="FFFFFF"/>
                </a:solidFill>
                <a:latin typeface="Arial"/>
                <a:cs typeface="Arial"/>
              </a:rPr>
              <a:t>shoots </a:t>
            </a:r>
            <a:r>
              <a:rPr sz="1100" spc="-5" dirty="0">
                <a:solidFill>
                  <a:srgbClr val="FFFFFF"/>
                </a:solidFill>
                <a:latin typeface="Arial"/>
                <a:cs typeface="Arial"/>
              </a:rPr>
              <a:t>in</a:t>
            </a:r>
            <a:r>
              <a:rPr sz="1100" spc="-10" dirty="0">
                <a:solidFill>
                  <a:srgbClr val="FFFFFF"/>
                </a:solidFill>
                <a:latin typeface="Arial"/>
                <a:cs typeface="Arial"/>
              </a:rPr>
              <a:t> </a:t>
            </a:r>
            <a:r>
              <a:rPr sz="1100" spc="5" dirty="0">
                <a:solidFill>
                  <a:srgbClr val="FFFFFF"/>
                </a:solidFill>
                <a:latin typeface="Arial"/>
                <a:cs typeface="Arial"/>
              </a:rPr>
              <a:t>ministry</a:t>
            </a:r>
            <a:r>
              <a:rPr lang="en-GB" sz="1100" spc="5" dirty="0">
                <a:solidFill>
                  <a:srgbClr val="FFFFFF"/>
                </a:solidFill>
                <a:latin typeface="Arial"/>
                <a:cs typeface="Arial"/>
              </a:rPr>
              <a:t>. Revd Wayne Grewcock is responsible for facilitating this committee. </a:t>
            </a:r>
            <a:endParaRPr sz="1100" dirty="0">
              <a:latin typeface="Arial"/>
              <a:cs typeface="Arial"/>
            </a:endParaRPr>
          </a:p>
        </p:txBody>
      </p:sp>
      <p:sp>
        <p:nvSpPr>
          <p:cNvPr id="3" name="object 3"/>
          <p:cNvSpPr/>
          <p:nvPr/>
        </p:nvSpPr>
        <p:spPr>
          <a:xfrm>
            <a:off x="756172" y="2194812"/>
            <a:ext cx="2484755" cy="1833834"/>
          </a:xfrm>
          <a:custGeom>
            <a:avLst/>
            <a:gdLst/>
            <a:ahLst/>
            <a:cxnLst/>
            <a:rect l="l" t="t" r="r" b="b"/>
            <a:pathLst>
              <a:path w="2484755" h="1310639">
                <a:moveTo>
                  <a:pt x="0" y="0"/>
                </a:moveTo>
                <a:lnTo>
                  <a:pt x="2484329" y="0"/>
                </a:lnTo>
                <a:lnTo>
                  <a:pt x="2484329" y="1310243"/>
                </a:lnTo>
                <a:lnTo>
                  <a:pt x="0" y="1310243"/>
                </a:lnTo>
                <a:lnTo>
                  <a:pt x="0" y="0"/>
                </a:lnTo>
                <a:close/>
              </a:path>
            </a:pathLst>
          </a:custGeom>
          <a:solidFill>
            <a:srgbClr val="00A2FF"/>
          </a:solidFill>
        </p:spPr>
        <p:txBody>
          <a:bodyPr wrap="square" lIns="0" tIns="0" rIns="0" bIns="0" rtlCol="0"/>
          <a:lstStyle/>
          <a:p>
            <a:endParaRPr/>
          </a:p>
        </p:txBody>
      </p:sp>
      <p:sp>
        <p:nvSpPr>
          <p:cNvPr id="4" name="object 4"/>
          <p:cNvSpPr txBox="1"/>
          <p:nvPr/>
        </p:nvSpPr>
        <p:spPr>
          <a:xfrm>
            <a:off x="850786" y="2194812"/>
            <a:ext cx="2295525" cy="1844095"/>
          </a:xfrm>
          <a:prstGeom prst="rect">
            <a:avLst/>
          </a:prstGeom>
          <a:solidFill>
            <a:srgbClr val="00A2FF"/>
          </a:solidFill>
        </p:spPr>
        <p:txBody>
          <a:bodyPr vert="horz" wrap="square" lIns="0" tIns="48260" rIns="0" bIns="0" rtlCol="0">
            <a:spAutoFit/>
          </a:bodyPr>
          <a:lstStyle/>
          <a:p>
            <a:pPr marL="12700" marR="5080" indent="228600" algn="ctr">
              <a:lnSpc>
                <a:spcPts val="1400"/>
              </a:lnSpc>
              <a:spcBef>
                <a:spcPts val="380"/>
              </a:spcBef>
            </a:pPr>
            <a:r>
              <a:rPr sz="1400" b="1" spc="5" dirty="0">
                <a:solidFill>
                  <a:srgbClr val="FFFFFF"/>
                </a:solidFill>
                <a:latin typeface="Arial"/>
                <a:cs typeface="Arial"/>
              </a:rPr>
              <a:t>Property </a:t>
            </a:r>
            <a:r>
              <a:rPr sz="1400" b="1" spc="10" dirty="0">
                <a:solidFill>
                  <a:srgbClr val="FFFFFF"/>
                </a:solidFill>
                <a:latin typeface="Arial"/>
                <a:cs typeface="Arial"/>
              </a:rPr>
              <a:t>Committee  </a:t>
            </a:r>
            <a:r>
              <a:rPr sz="1100" spc="-5" dirty="0">
                <a:solidFill>
                  <a:srgbClr val="FFFFFF"/>
                </a:solidFill>
                <a:latin typeface="Arial"/>
                <a:cs typeface="Arial"/>
              </a:rPr>
              <a:t>Provides </a:t>
            </a:r>
            <a:r>
              <a:rPr sz="1100" dirty="0">
                <a:solidFill>
                  <a:srgbClr val="FFFFFF"/>
                </a:solidFill>
                <a:latin typeface="Arial"/>
                <a:cs typeface="Arial"/>
              </a:rPr>
              <a:t>assistance </a:t>
            </a:r>
            <a:r>
              <a:rPr sz="1100" spc="30" dirty="0">
                <a:solidFill>
                  <a:srgbClr val="FFFFFF"/>
                </a:solidFill>
                <a:latin typeface="Arial"/>
                <a:cs typeface="Arial"/>
              </a:rPr>
              <a:t>to </a:t>
            </a:r>
            <a:r>
              <a:rPr sz="1100" spc="5" dirty="0">
                <a:solidFill>
                  <a:srgbClr val="FFFFFF"/>
                </a:solidFill>
                <a:latin typeface="Arial"/>
                <a:cs typeface="Arial"/>
              </a:rPr>
              <a:t>churches  </a:t>
            </a:r>
            <a:r>
              <a:rPr sz="1100" spc="10" dirty="0">
                <a:solidFill>
                  <a:srgbClr val="FFFFFF"/>
                </a:solidFill>
                <a:latin typeface="Arial"/>
                <a:cs typeface="Arial"/>
              </a:rPr>
              <a:t>if </a:t>
            </a:r>
            <a:r>
              <a:rPr sz="1100" spc="5" dirty="0">
                <a:solidFill>
                  <a:srgbClr val="FFFFFF"/>
                </a:solidFill>
                <a:latin typeface="Arial"/>
                <a:cs typeface="Arial"/>
              </a:rPr>
              <a:t>they </a:t>
            </a:r>
            <a:r>
              <a:rPr sz="1100" spc="-15" dirty="0">
                <a:solidFill>
                  <a:srgbClr val="FFFFFF"/>
                </a:solidFill>
                <a:latin typeface="Arial"/>
                <a:cs typeface="Arial"/>
              </a:rPr>
              <a:t>have </a:t>
            </a:r>
            <a:r>
              <a:rPr sz="1100" spc="-10" dirty="0">
                <a:solidFill>
                  <a:srgbClr val="FFFFFF"/>
                </a:solidFill>
                <a:latin typeface="Arial"/>
                <a:cs typeface="Arial"/>
              </a:rPr>
              <a:t>any </a:t>
            </a:r>
            <a:r>
              <a:rPr sz="1100" spc="10" dirty="0">
                <a:solidFill>
                  <a:srgbClr val="FFFFFF"/>
                </a:solidFill>
                <a:latin typeface="Arial"/>
                <a:cs typeface="Arial"/>
              </a:rPr>
              <a:t>property</a:t>
            </a:r>
            <a:r>
              <a:rPr sz="1100" spc="-15" dirty="0">
                <a:solidFill>
                  <a:srgbClr val="FFFFFF"/>
                </a:solidFill>
                <a:latin typeface="Arial"/>
                <a:cs typeface="Arial"/>
              </a:rPr>
              <a:t> </a:t>
            </a:r>
            <a:r>
              <a:rPr sz="1100" spc="10" dirty="0">
                <a:solidFill>
                  <a:srgbClr val="FFFFFF"/>
                </a:solidFill>
                <a:latin typeface="Arial"/>
                <a:cs typeface="Arial"/>
              </a:rPr>
              <a:t>projects  or concerns. </a:t>
            </a:r>
            <a:r>
              <a:rPr sz="1100" spc="-20" dirty="0">
                <a:solidFill>
                  <a:srgbClr val="FFFFFF"/>
                </a:solidFill>
                <a:latin typeface="Arial"/>
                <a:cs typeface="Arial"/>
              </a:rPr>
              <a:t>They </a:t>
            </a:r>
            <a:r>
              <a:rPr sz="1100" spc="10" dirty="0">
                <a:solidFill>
                  <a:srgbClr val="FFFFFF"/>
                </a:solidFill>
                <a:latin typeface="Arial"/>
                <a:cs typeface="Arial"/>
              </a:rPr>
              <a:t>will </a:t>
            </a:r>
            <a:r>
              <a:rPr sz="1100" spc="-5" dirty="0">
                <a:solidFill>
                  <a:srgbClr val="FFFFFF"/>
                </a:solidFill>
                <a:latin typeface="Arial"/>
                <a:cs typeface="Arial"/>
              </a:rPr>
              <a:t>also</a:t>
            </a:r>
            <a:r>
              <a:rPr sz="1100" spc="-35" dirty="0">
                <a:solidFill>
                  <a:srgbClr val="FFFFFF"/>
                </a:solidFill>
                <a:latin typeface="Arial"/>
                <a:cs typeface="Arial"/>
              </a:rPr>
              <a:t> </a:t>
            </a:r>
            <a:r>
              <a:rPr lang="en-GB" sz="1100" dirty="0">
                <a:solidFill>
                  <a:srgbClr val="FFFFFF"/>
                </a:solidFill>
                <a:latin typeface="Arial"/>
                <a:cs typeface="Arial"/>
              </a:rPr>
              <a:t>guide you</a:t>
            </a:r>
            <a:r>
              <a:rPr lang="en-GB" sz="1100" dirty="0">
                <a:latin typeface="Arial"/>
                <a:cs typeface="Arial"/>
              </a:rPr>
              <a:t> </a:t>
            </a:r>
            <a:r>
              <a:rPr lang="en-GB" sz="1100" spc="-5" dirty="0">
                <a:solidFill>
                  <a:srgbClr val="FFFFFF"/>
                </a:solidFill>
                <a:latin typeface="Arial"/>
                <a:cs typeface="Arial"/>
              </a:rPr>
              <a:t>with the completion of the</a:t>
            </a:r>
            <a:r>
              <a:rPr sz="1100" spc="-5" dirty="0">
                <a:solidFill>
                  <a:srgbClr val="FFFFFF"/>
                </a:solidFill>
                <a:latin typeface="Arial"/>
                <a:cs typeface="Arial"/>
              </a:rPr>
              <a:t> online</a:t>
            </a:r>
            <a:r>
              <a:rPr sz="1100" spc="-55" dirty="0">
                <a:solidFill>
                  <a:srgbClr val="FFFFFF"/>
                </a:solidFill>
                <a:latin typeface="Arial"/>
                <a:cs typeface="Arial"/>
              </a:rPr>
              <a:t> </a:t>
            </a:r>
            <a:r>
              <a:rPr sz="1100" spc="10" dirty="0">
                <a:solidFill>
                  <a:srgbClr val="FFFFFF"/>
                </a:solidFill>
                <a:latin typeface="Arial"/>
                <a:cs typeface="Arial"/>
              </a:rPr>
              <a:t>consent  </a:t>
            </a:r>
            <a:r>
              <a:rPr sz="1100" spc="5" dirty="0">
                <a:solidFill>
                  <a:srgbClr val="FFFFFF"/>
                </a:solidFill>
                <a:latin typeface="Arial"/>
                <a:cs typeface="Arial"/>
              </a:rPr>
              <a:t>process</a:t>
            </a:r>
            <a:r>
              <a:rPr lang="en-GB" sz="1100" spc="5" dirty="0">
                <a:solidFill>
                  <a:srgbClr val="FFFFFF"/>
                </a:solidFill>
                <a:latin typeface="Arial"/>
                <a:cs typeface="Arial"/>
              </a:rPr>
              <a:t>. Revd Julian Albrow is responsible for facilitating this committee. The Manse Committee also report into the Property Committee. </a:t>
            </a:r>
            <a:endParaRPr sz="1100" dirty="0">
              <a:latin typeface="Arial"/>
              <a:cs typeface="Arial"/>
            </a:endParaRPr>
          </a:p>
        </p:txBody>
      </p:sp>
      <p:sp>
        <p:nvSpPr>
          <p:cNvPr id="5" name="object 5"/>
          <p:cNvSpPr/>
          <p:nvPr/>
        </p:nvSpPr>
        <p:spPr>
          <a:xfrm>
            <a:off x="7597318" y="2718384"/>
            <a:ext cx="2463165" cy="1406172"/>
          </a:xfrm>
          <a:custGeom>
            <a:avLst/>
            <a:gdLst/>
            <a:ahLst/>
            <a:cxnLst/>
            <a:rect l="l" t="t" r="r" b="b"/>
            <a:pathLst>
              <a:path w="2463165" h="1310639">
                <a:moveTo>
                  <a:pt x="0" y="0"/>
                </a:moveTo>
                <a:lnTo>
                  <a:pt x="2463157" y="0"/>
                </a:lnTo>
                <a:lnTo>
                  <a:pt x="2463157" y="1310243"/>
                </a:lnTo>
                <a:lnTo>
                  <a:pt x="0" y="1310243"/>
                </a:lnTo>
                <a:lnTo>
                  <a:pt x="0" y="0"/>
                </a:lnTo>
                <a:close/>
              </a:path>
            </a:pathLst>
          </a:custGeom>
          <a:solidFill>
            <a:srgbClr val="00A2FF"/>
          </a:solidFill>
        </p:spPr>
        <p:txBody>
          <a:bodyPr wrap="square" lIns="0" tIns="0" rIns="0" bIns="0" rtlCol="0"/>
          <a:lstStyle/>
          <a:p>
            <a:endParaRPr dirty="0"/>
          </a:p>
        </p:txBody>
      </p:sp>
      <p:sp>
        <p:nvSpPr>
          <p:cNvPr id="6" name="object 6"/>
          <p:cNvSpPr txBox="1"/>
          <p:nvPr/>
        </p:nvSpPr>
        <p:spPr>
          <a:xfrm>
            <a:off x="7605984" y="2230736"/>
            <a:ext cx="2460350" cy="1833835"/>
          </a:xfrm>
          <a:prstGeom prst="rect">
            <a:avLst/>
          </a:prstGeom>
          <a:solidFill>
            <a:srgbClr val="00A2FF"/>
          </a:solidFill>
        </p:spPr>
        <p:txBody>
          <a:bodyPr vert="horz" wrap="square" lIns="0" tIns="12700" rIns="0" bIns="0" rtlCol="0">
            <a:spAutoFit/>
          </a:bodyPr>
          <a:lstStyle/>
          <a:p>
            <a:pPr marL="259715" algn="ctr">
              <a:lnSpc>
                <a:spcPts val="1639"/>
              </a:lnSpc>
              <a:spcBef>
                <a:spcPts val="100"/>
              </a:spcBef>
            </a:pPr>
            <a:r>
              <a:rPr sz="1400" b="1" spc="-10" dirty="0">
                <a:solidFill>
                  <a:srgbClr val="FFFFFF"/>
                </a:solidFill>
                <a:latin typeface="Arial"/>
                <a:cs typeface="Arial"/>
              </a:rPr>
              <a:t>Finance</a:t>
            </a:r>
            <a:r>
              <a:rPr sz="1400" b="1" spc="-5" dirty="0">
                <a:solidFill>
                  <a:srgbClr val="FFFFFF"/>
                </a:solidFill>
                <a:latin typeface="Arial"/>
                <a:cs typeface="Arial"/>
              </a:rPr>
              <a:t> </a:t>
            </a:r>
            <a:r>
              <a:rPr sz="1400" b="1" dirty="0">
                <a:solidFill>
                  <a:srgbClr val="FFFFFF"/>
                </a:solidFill>
                <a:latin typeface="Arial"/>
                <a:cs typeface="Arial"/>
              </a:rPr>
              <a:t>Group</a:t>
            </a:r>
            <a:endParaRPr sz="1400" b="1" dirty="0">
              <a:latin typeface="Arial"/>
              <a:cs typeface="Arial"/>
            </a:endParaRPr>
          </a:p>
          <a:p>
            <a:pPr marL="12700" marR="5080" indent="-6350" algn="ctr">
              <a:lnSpc>
                <a:spcPts val="1400"/>
              </a:lnSpc>
              <a:spcBef>
                <a:spcPts val="40"/>
              </a:spcBef>
            </a:pPr>
            <a:r>
              <a:rPr sz="1100" spc="-15" dirty="0">
                <a:solidFill>
                  <a:srgbClr val="FFFFFF"/>
                </a:solidFill>
                <a:latin typeface="Arial"/>
                <a:cs typeface="Arial"/>
              </a:rPr>
              <a:t>This </a:t>
            </a:r>
            <a:r>
              <a:rPr sz="1100" spc="10" dirty="0">
                <a:solidFill>
                  <a:srgbClr val="FFFFFF"/>
                </a:solidFill>
                <a:latin typeface="Arial"/>
                <a:cs typeface="Arial"/>
              </a:rPr>
              <a:t>group </a:t>
            </a:r>
            <a:r>
              <a:rPr sz="1100" spc="20" dirty="0">
                <a:solidFill>
                  <a:srgbClr val="FFFFFF"/>
                </a:solidFill>
                <a:latin typeface="Arial"/>
                <a:cs typeface="Arial"/>
              </a:rPr>
              <a:t>support</a:t>
            </a:r>
            <a:r>
              <a:rPr lang="en-GB" sz="1100" spc="20" dirty="0">
                <a:solidFill>
                  <a:srgbClr val="FFFFFF"/>
                </a:solidFill>
                <a:latin typeface="Arial"/>
                <a:cs typeface="Arial"/>
              </a:rPr>
              <a:t>s</a:t>
            </a:r>
            <a:r>
              <a:rPr sz="1100" spc="20" dirty="0">
                <a:solidFill>
                  <a:srgbClr val="FFFFFF"/>
                </a:solidFill>
                <a:latin typeface="Arial"/>
                <a:cs typeface="Arial"/>
              </a:rPr>
              <a:t> </a:t>
            </a:r>
            <a:r>
              <a:rPr sz="1100" spc="5" dirty="0">
                <a:solidFill>
                  <a:srgbClr val="FFFFFF"/>
                </a:solidFill>
                <a:latin typeface="Arial"/>
                <a:cs typeface="Arial"/>
              </a:rPr>
              <a:t>our </a:t>
            </a:r>
            <a:r>
              <a:rPr sz="1100" spc="-10" dirty="0">
                <a:solidFill>
                  <a:srgbClr val="FFFFFF"/>
                </a:solidFill>
                <a:latin typeface="Arial"/>
                <a:cs typeface="Arial"/>
              </a:rPr>
              <a:t>treasurer</a:t>
            </a:r>
            <a:r>
              <a:rPr lang="en-GB" sz="1100" spc="-10" dirty="0">
                <a:solidFill>
                  <a:srgbClr val="FFFFFF"/>
                </a:solidFill>
                <a:latin typeface="Arial"/>
                <a:cs typeface="Arial"/>
              </a:rPr>
              <a:t>,</a:t>
            </a:r>
            <a:r>
              <a:rPr sz="1100" spc="-10" dirty="0">
                <a:solidFill>
                  <a:srgbClr val="FFFFFF"/>
                </a:solidFill>
                <a:latin typeface="Arial"/>
                <a:cs typeface="Arial"/>
              </a:rPr>
              <a:t>  </a:t>
            </a:r>
            <a:r>
              <a:rPr sz="1100" spc="5" dirty="0">
                <a:solidFill>
                  <a:srgbClr val="FFFFFF"/>
                </a:solidFill>
                <a:latin typeface="Arial"/>
                <a:cs typeface="Arial"/>
              </a:rPr>
              <a:t>and </a:t>
            </a:r>
            <a:r>
              <a:rPr sz="1100" spc="10" dirty="0">
                <a:solidFill>
                  <a:srgbClr val="FFFFFF"/>
                </a:solidFill>
                <a:latin typeface="Arial"/>
                <a:cs typeface="Arial"/>
              </a:rPr>
              <a:t>church </a:t>
            </a:r>
            <a:r>
              <a:rPr sz="1100" spc="-10" dirty="0">
                <a:solidFill>
                  <a:srgbClr val="FFFFFF"/>
                </a:solidFill>
                <a:latin typeface="Arial"/>
                <a:cs typeface="Arial"/>
              </a:rPr>
              <a:t>treasurers</a:t>
            </a:r>
            <a:r>
              <a:rPr lang="en-GB" sz="1100" spc="-10" dirty="0">
                <a:solidFill>
                  <a:srgbClr val="FFFFFF"/>
                </a:solidFill>
                <a:latin typeface="Arial"/>
                <a:cs typeface="Arial"/>
              </a:rPr>
              <a:t>,</a:t>
            </a:r>
            <a:r>
              <a:rPr sz="1100" spc="-10" dirty="0">
                <a:solidFill>
                  <a:srgbClr val="FFFFFF"/>
                </a:solidFill>
                <a:latin typeface="Arial"/>
                <a:cs typeface="Arial"/>
              </a:rPr>
              <a:t> </a:t>
            </a:r>
            <a:r>
              <a:rPr sz="1100" spc="-5" dirty="0">
                <a:solidFill>
                  <a:srgbClr val="FFFFFF"/>
                </a:solidFill>
                <a:latin typeface="Arial"/>
                <a:cs typeface="Arial"/>
              </a:rPr>
              <a:t>in</a:t>
            </a:r>
            <a:r>
              <a:rPr sz="1100" spc="-40" dirty="0">
                <a:solidFill>
                  <a:srgbClr val="FFFFFF"/>
                </a:solidFill>
                <a:latin typeface="Arial"/>
                <a:cs typeface="Arial"/>
              </a:rPr>
              <a:t> </a:t>
            </a:r>
            <a:r>
              <a:rPr sz="1100" dirty="0">
                <a:solidFill>
                  <a:srgbClr val="FFFFFF"/>
                </a:solidFill>
                <a:latin typeface="Arial"/>
                <a:cs typeface="Arial"/>
              </a:rPr>
              <a:t>managing  </a:t>
            </a:r>
            <a:r>
              <a:rPr sz="1100" spc="5" dirty="0">
                <a:solidFill>
                  <a:srgbClr val="FFFFFF"/>
                </a:solidFill>
                <a:latin typeface="Arial"/>
                <a:cs typeface="Arial"/>
              </a:rPr>
              <a:t>the </a:t>
            </a:r>
            <a:r>
              <a:rPr sz="1100" dirty="0">
                <a:solidFill>
                  <a:srgbClr val="FFFFFF"/>
                </a:solidFill>
                <a:latin typeface="Arial"/>
                <a:cs typeface="Arial"/>
              </a:rPr>
              <a:t>financial </a:t>
            </a:r>
            <a:r>
              <a:rPr sz="1100" spc="-5" dirty="0">
                <a:solidFill>
                  <a:srgbClr val="FFFFFF"/>
                </a:solidFill>
                <a:latin typeface="Arial"/>
                <a:cs typeface="Arial"/>
              </a:rPr>
              <a:t>resource </a:t>
            </a:r>
            <a:r>
              <a:rPr sz="1100" spc="10" dirty="0">
                <a:solidFill>
                  <a:srgbClr val="FFFFFF"/>
                </a:solidFill>
                <a:latin typeface="Arial"/>
                <a:cs typeface="Arial"/>
              </a:rPr>
              <a:t>within </a:t>
            </a:r>
            <a:r>
              <a:rPr sz="1100" spc="5" dirty="0">
                <a:solidFill>
                  <a:srgbClr val="FFFFFF"/>
                </a:solidFill>
                <a:latin typeface="Arial"/>
                <a:cs typeface="Arial"/>
              </a:rPr>
              <a:t>the  </a:t>
            </a:r>
            <a:r>
              <a:rPr sz="1100" spc="10" dirty="0">
                <a:solidFill>
                  <a:srgbClr val="FFFFFF"/>
                </a:solidFill>
                <a:latin typeface="Arial"/>
                <a:cs typeface="Arial"/>
              </a:rPr>
              <a:t>circuit</a:t>
            </a:r>
            <a:r>
              <a:rPr lang="en-GB" sz="1100" spc="10" dirty="0">
                <a:solidFill>
                  <a:srgbClr val="FFFFFF"/>
                </a:solidFill>
                <a:latin typeface="Arial"/>
                <a:cs typeface="Arial"/>
              </a:rPr>
              <a:t>. Also responsible for</a:t>
            </a:r>
            <a:r>
              <a:rPr sz="1100" spc="10" dirty="0">
                <a:solidFill>
                  <a:srgbClr val="FFFFFF"/>
                </a:solidFill>
                <a:latin typeface="Arial"/>
                <a:cs typeface="Arial"/>
              </a:rPr>
              <a:t> monitoring </a:t>
            </a:r>
            <a:r>
              <a:rPr lang="en-GB" sz="1100" spc="10" dirty="0">
                <a:solidFill>
                  <a:srgbClr val="FFFFFF"/>
                </a:solidFill>
                <a:latin typeface="Arial"/>
                <a:cs typeface="Arial"/>
              </a:rPr>
              <a:t>the </a:t>
            </a:r>
            <a:r>
              <a:rPr sz="1100" spc="5" dirty="0">
                <a:solidFill>
                  <a:srgbClr val="FFFFFF"/>
                </a:solidFill>
                <a:latin typeface="Arial"/>
                <a:cs typeface="Arial"/>
              </a:rPr>
              <a:t>grants</a:t>
            </a:r>
            <a:r>
              <a:rPr sz="1100" spc="-40" dirty="0">
                <a:solidFill>
                  <a:srgbClr val="FFFFFF"/>
                </a:solidFill>
                <a:latin typeface="Arial"/>
                <a:cs typeface="Arial"/>
              </a:rPr>
              <a:t> </a:t>
            </a:r>
            <a:r>
              <a:rPr sz="1100" spc="10" dirty="0">
                <a:solidFill>
                  <a:srgbClr val="FFFFFF"/>
                </a:solidFill>
                <a:latin typeface="Arial"/>
                <a:cs typeface="Arial"/>
              </a:rPr>
              <a:t>we</a:t>
            </a:r>
            <a:endParaRPr sz="1100" dirty="0">
              <a:latin typeface="Arial"/>
              <a:cs typeface="Arial"/>
            </a:endParaRPr>
          </a:p>
          <a:p>
            <a:pPr marL="142875" algn="ctr">
              <a:lnSpc>
                <a:spcPts val="1360"/>
              </a:lnSpc>
            </a:pPr>
            <a:r>
              <a:rPr sz="1100" spc="-15" dirty="0">
                <a:solidFill>
                  <a:srgbClr val="FFFFFF"/>
                </a:solidFill>
                <a:latin typeface="Arial"/>
                <a:cs typeface="Arial"/>
              </a:rPr>
              <a:t>have</a:t>
            </a:r>
            <a:r>
              <a:rPr sz="1100" spc="-5" dirty="0">
                <a:solidFill>
                  <a:srgbClr val="FFFFFF"/>
                </a:solidFill>
                <a:latin typeface="Arial"/>
                <a:cs typeface="Arial"/>
              </a:rPr>
              <a:t> </a:t>
            </a:r>
            <a:r>
              <a:rPr sz="1100" dirty="0">
                <a:solidFill>
                  <a:srgbClr val="FFFFFF"/>
                </a:solidFill>
                <a:latin typeface="Arial"/>
                <a:cs typeface="Arial"/>
              </a:rPr>
              <a:t>issued.</a:t>
            </a:r>
            <a:r>
              <a:rPr lang="en-GB" sz="1100" dirty="0">
                <a:solidFill>
                  <a:srgbClr val="FFFFFF"/>
                </a:solidFill>
                <a:latin typeface="Arial"/>
                <a:cs typeface="Arial"/>
              </a:rPr>
              <a:t> Grants are also reported to M&amp;M for approval. Ken Rothwell is responsible for facilitating this committee. </a:t>
            </a:r>
            <a:endParaRPr sz="1100" dirty="0">
              <a:latin typeface="Arial"/>
              <a:cs typeface="Arial"/>
            </a:endParaRPr>
          </a:p>
        </p:txBody>
      </p:sp>
      <p:sp>
        <p:nvSpPr>
          <p:cNvPr id="7" name="object 7"/>
          <p:cNvSpPr txBox="1"/>
          <p:nvPr/>
        </p:nvSpPr>
        <p:spPr>
          <a:xfrm>
            <a:off x="6355712" y="5670299"/>
            <a:ext cx="3657600" cy="780983"/>
          </a:xfrm>
          <a:prstGeom prst="rect">
            <a:avLst/>
          </a:prstGeom>
          <a:solidFill>
            <a:srgbClr val="00A2FF"/>
          </a:solidFill>
        </p:spPr>
        <p:txBody>
          <a:bodyPr vert="horz" wrap="square" lIns="0" tIns="36830" rIns="0" bIns="0" rtlCol="0">
            <a:spAutoFit/>
          </a:bodyPr>
          <a:lstStyle/>
          <a:p>
            <a:pPr algn="ctr">
              <a:lnSpc>
                <a:spcPts val="1639"/>
              </a:lnSpc>
              <a:spcBef>
                <a:spcPts val="290"/>
              </a:spcBef>
            </a:pPr>
            <a:r>
              <a:rPr sz="1400" b="1" spc="5" dirty="0">
                <a:solidFill>
                  <a:srgbClr val="FFFFFF"/>
                </a:solidFill>
                <a:latin typeface="Arial"/>
                <a:cs typeface="Arial"/>
              </a:rPr>
              <a:t>Employment</a:t>
            </a:r>
            <a:r>
              <a:rPr sz="1400" b="1" spc="-5" dirty="0">
                <a:solidFill>
                  <a:srgbClr val="FFFFFF"/>
                </a:solidFill>
                <a:latin typeface="Arial"/>
                <a:cs typeface="Arial"/>
              </a:rPr>
              <a:t> </a:t>
            </a:r>
            <a:r>
              <a:rPr sz="1400" b="1" dirty="0">
                <a:solidFill>
                  <a:srgbClr val="FFFFFF"/>
                </a:solidFill>
                <a:latin typeface="Arial"/>
                <a:cs typeface="Arial"/>
              </a:rPr>
              <a:t>Group</a:t>
            </a:r>
            <a:endParaRPr sz="1400" b="1" dirty="0">
              <a:latin typeface="Arial"/>
              <a:cs typeface="Arial"/>
            </a:endParaRPr>
          </a:p>
          <a:p>
            <a:pPr marL="78740" marR="60960" algn="ctr">
              <a:lnSpc>
                <a:spcPts val="1400"/>
              </a:lnSpc>
              <a:spcBef>
                <a:spcPts val="40"/>
              </a:spcBef>
            </a:pPr>
            <a:r>
              <a:rPr sz="1100" dirty="0">
                <a:solidFill>
                  <a:srgbClr val="FFFFFF"/>
                </a:solidFill>
                <a:latin typeface="Arial"/>
                <a:cs typeface="Arial"/>
              </a:rPr>
              <a:t>Assists </a:t>
            </a:r>
            <a:r>
              <a:rPr sz="1100" spc="5" dirty="0">
                <a:solidFill>
                  <a:srgbClr val="FFFFFF"/>
                </a:solidFill>
                <a:latin typeface="Arial"/>
                <a:cs typeface="Arial"/>
              </a:rPr>
              <a:t>the churches </a:t>
            </a:r>
            <a:r>
              <a:rPr sz="1100" spc="10" dirty="0">
                <a:solidFill>
                  <a:srgbClr val="FFFFFF"/>
                </a:solidFill>
                <a:latin typeface="Arial"/>
                <a:cs typeface="Arial"/>
              </a:rPr>
              <a:t>on </a:t>
            </a:r>
            <a:r>
              <a:rPr sz="1100" spc="-5" dirty="0">
                <a:solidFill>
                  <a:srgbClr val="FFFFFF"/>
                </a:solidFill>
                <a:latin typeface="Arial"/>
                <a:cs typeface="Arial"/>
              </a:rPr>
              <a:t>issues</a:t>
            </a:r>
            <a:r>
              <a:rPr sz="1100" spc="-80" dirty="0">
                <a:solidFill>
                  <a:srgbClr val="FFFFFF"/>
                </a:solidFill>
                <a:latin typeface="Arial"/>
                <a:cs typeface="Arial"/>
              </a:rPr>
              <a:t> </a:t>
            </a:r>
            <a:r>
              <a:rPr sz="1100" spc="20" dirty="0">
                <a:solidFill>
                  <a:srgbClr val="FFFFFF"/>
                </a:solidFill>
                <a:latin typeface="Arial"/>
                <a:cs typeface="Arial"/>
              </a:rPr>
              <a:t>of  </a:t>
            </a:r>
            <a:r>
              <a:rPr sz="1100" spc="10" dirty="0">
                <a:solidFill>
                  <a:srgbClr val="FFFFFF"/>
                </a:solidFill>
                <a:latin typeface="Arial"/>
                <a:cs typeface="Arial"/>
              </a:rPr>
              <a:t>employment </a:t>
            </a:r>
            <a:r>
              <a:rPr sz="1100" spc="5" dirty="0">
                <a:solidFill>
                  <a:srgbClr val="FFFFFF"/>
                </a:solidFill>
                <a:latin typeface="Arial"/>
                <a:cs typeface="Arial"/>
              </a:rPr>
              <a:t>and </a:t>
            </a:r>
            <a:r>
              <a:rPr sz="1100" dirty="0">
                <a:solidFill>
                  <a:srgbClr val="FFFFFF"/>
                </a:solidFill>
                <a:latin typeface="Arial"/>
                <a:cs typeface="Arial"/>
              </a:rPr>
              <a:t>volunteer  </a:t>
            </a:r>
            <a:r>
              <a:rPr sz="1100" spc="-5" dirty="0">
                <a:solidFill>
                  <a:srgbClr val="FFFFFF"/>
                </a:solidFill>
                <a:latin typeface="Arial"/>
                <a:cs typeface="Arial"/>
              </a:rPr>
              <a:t>agreements</a:t>
            </a:r>
            <a:r>
              <a:rPr lang="en-GB" sz="1100" spc="-5" dirty="0">
                <a:solidFill>
                  <a:srgbClr val="FFFFFF"/>
                </a:solidFill>
                <a:latin typeface="Arial"/>
                <a:cs typeface="Arial"/>
              </a:rPr>
              <a:t>. Meg Privett is responsible for facilitating this committee.</a:t>
            </a:r>
            <a:endParaRPr sz="1100" dirty="0">
              <a:latin typeface="Arial"/>
              <a:cs typeface="Arial"/>
            </a:endParaRPr>
          </a:p>
        </p:txBody>
      </p:sp>
      <p:sp>
        <p:nvSpPr>
          <p:cNvPr id="8" name="object 8"/>
          <p:cNvSpPr txBox="1"/>
          <p:nvPr/>
        </p:nvSpPr>
        <p:spPr>
          <a:xfrm>
            <a:off x="766965" y="4186785"/>
            <a:ext cx="2463165" cy="1239121"/>
          </a:xfrm>
          <a:prstGeom prst="rect">
            <a:avLst/>
          </a:prstGeom>
          <a:solidFill>
            <a:srgbClr val="00A2FF"/>
          </a:solidFill>
        </p:spPr>
        <p:txBody>
          <a:bodyPr vert="horz" wrap="square" lIns="0" tIns="32384" rIns="0" bIns="0" rtlCol="0">
            <a:spAutoFit/>
          </a:bodyPr>
          <a:lstStyle/>
          <a:p>
            <a:pPr marL="168910" marR="158115" indent="-12065" algn="ctr">
              <a:lnSpc>
                <a:spcPct val="98300"/>
              </a:lnSpc>
              <a:spcBef>
                <a:spcPts val="254"/>
              </a:spcBef>
            </a:pPr>
            <a:r>
              <a:rPr sz="1400" b="1" spc="-5" dirty="0">
                <a:solidFill>
                  <a:srgbClr val="FFFFFF"/>
                </a:solidFill>
                <a:latin typeface="Arial"/>
                <a:cs typeface="Arial"/>
              </a:rPr>
              <a:t>Safeguarding </a:t>
            </a:r>
            <a:r>
              <a:rPr sz="1400" b="1" spc="10" dirty="0">
                <a:solidFill>
                  <a:srgbClr val="FFFFFF"/>
                </a:solidFill>
                <a:latin typeface="Arial"/>
                <a:cs typeface="Arial"/>
              </a:rPr>
              <a:t>Oﬃcer  </a:t>
            </a:r>
            <a:r>
              <a:rPr sz="1100" spc="-5" dirty="0">
                <a:solidFill>
                  <a:srgbClr val="FFFFFF"/>
                </a:solidFill>
                <a:latin typeface="Arial"/>
                <a:cs typeface="Arial"/>
              </a:rPr>
              <a:t>Provides </a:t>
            </a:r>
            <a:r>
              <a:rPr sz="1100" spc="20" dirty="0">
                <a:solidFill>
                  <a:srgbClr val="FFFFFF"/>
                </a:solidFill>
                <a:latin typeface="Arial"/>
                <a:cs typeface="Arial"/>
              </a:rPr>
              <a:t>support </a:t>
            </a:r>
            <a:r>
              <a:rPr sz="1100" spc="30" dirty="0">
                <a:solidFill>
                  <a:srgbClr val="FFFFFF"/>
                </a:solidFill>
                <a:latin typeface="Arial"/>
                <a:cs typeface="Arial"/>
              </a:rPr>
              <a:t>to </a:t>
            </a:r>
            <a:r>
              <a:rPr sz="1100" spc="5" dirty="0">
                <a:solidFill>
                  <a:srgbClr val="FFFFFF"/>
                </a:solidFill>
                <a:latin typeface="Arial"/>
                <a:cs typeface="Arial"/>
              </a:rPr>
              <a:t>the local  </a:t>
            </a:r>
            <a:r>
              <a:rPr sz="1100" dirty="0">
                <a:solidFill>
                  <a:srgbClr val="FFFFFF"/>
                </a:solidFill>
                <a:latin typeface="Arial"/>
                <a:cs typeface="Arial"/>
              </a:rPr>
              <a:t>safeguarding </a:t>
            </a:r>
            <a:r>
              <a:rPr sz="1100" spc="15" dirty="0">
                <a:solidFill>
                  <a:srgbClr val="FFFFFF"/>
                </a:solidFill>
                <a:latin typeface="Arial"/>
                <a:cs typeface="Arial"/>
              </a:rPr>
              <a:t>oﬃcers </a:t>
            </a:r>
            <a:r>
              <a:rPr sz="1100" spc="5" dirty="0">
                <a:solidFill>
                  <a:srgbClr val="FFFFFF"/>
                </a:solidFill>
                <a:latin typeface="Arial"/>
                <a:cs typeface="Arial"/>
              </a:rPr>
              <a:t>and  facilitates </a:t>
            </a:r>
            <a:r>
              <a:rPr sz="1100" spc="25" dirty="0">
                <a:solidFill>
                  <a:srgbClr val="FFFFFF"/>
                </a:solidFill>
                <a:latin typeface="Arial"/>
                <a:cs typeface="Arial"/>
              </a:rPr>
              <a:t>good </a:t>
            </a:r>
            <a:r>
              <a:rPr sz="1100" spc="15" dirty="0">
                <a:solidFill>
                  <a:srgbClr val="FFFFFF"/>
                </a:solidFill>
                <a:latin typeface="Arial"/>
                <a:cs typeface="Arial"/>
              </a:rPr>
              <a:t>practice</a:t>
            </a:r>
            <a:r>
              <a:rPr sz="1100" spc="-65" dirty="0">
                <a:solidFill>
                  <a:srgbClr val="FFFFFF"/>
                </a:solidFill>
                <a:latin typeface="Arial"/>
                <a:cs typeface="Arial"/>
              </a:rPr>
              <a:t> </a:t>
            </a:r>
            <a:r>
              <a:rPr sz="1100" dirty="0">
                <a:solidFill>
                  <a:srgbClr val="FFFFFF"/>
                </a:solidFill>
                <a:latin typeface="Arial"/>
                <a:cs typeface="Arial"/>
              </a:rPr>
              <a:t>across  </a:t>
            </a:r>
            <a:r>
              <a:rPr sz="1100" spc="5" dirty="0">
                <a:solidFill>
                  <a:srgbClr val="FFFFFF"/>
                </a:solidFill>
                <a:latin typeface="Arial"/>
                <a:cs typeface="Arial"/>
              </a:rPr>
              <a:t>the</a:t>
            </a:r>
            <a:r>
              <a:rPr sz="1100" spc="-5" dirty="0">
                <a:solidFill>
                  <a:srgbClr val="FFFFFF"/>
                </a:solidFill>
                <a:latin typeface="Arial"/>
                <a:cs typeface="Arial"/>
              </a:rPr>
              <a:t> </a:t>
            </a:r>
            <a:r>
              <a:rPr sz="1100" spc="15" dirty="0">
                <a:solidFill>
                  <a:srgbClr val="FFFFFF"/>
                </a:solidFill>
                <a:latin typeface="Arial"/>
                <a:cs typeface="Arial"/>
              </a:rPr>
              <a:t>circuit</a:t>
            </a:r>
            <a:r>
              <a:rPr lang="en-GB" sz="1100" spc="15" dirty="0">
                <a:solidFill>
                  <a:srgbClr val="FFFFFF"/>
                </a:solidFill>
                <a:latin typeface="Arial"/>
                <a:cs typeface="Arial"/>
              </a:rPr>
              <a:t>. Revd Julian Albrow is currently the Circuit Safeguarding Officer.</a:t>
            </a:r>
            <a:endParaRPr sz="1100" dirty="0">
              <a:latin typeface="Arial"/>
              <a:cs typeface="Arial"/>
            </a:endParaRPr>
          </a:p>
        </p:txBody>
      </p:sp>
      <p:sp>
        <p:nvSpPr>
          <p:cNvPr id="9" name="object 9"/>
          <p:cNvSpPr txBox="1"/>
          <p:nvPr/>
        </p:nvSpPr>
        <p:spPr>
          <a:xfrm>
            <a:off x="4825081" y="3778250"/>
            <a:ext cx="1066799" cy="880434"/>
          </a:xfrm>
          <a:prstGeom prst="rect">
            <a:avLst/>
          </a:prstGeom>
        </p:spPr>
        <p:txBody>
          <a:bodyPr vert="horz" wrap="square" lIns="0" tIns="12700" rIns="0" bIns="0" rtlCol="0">
            <a:spAutoFit/>
          </a:bodyPr>
          <a:lstStyle/>
          <a:p>
            <a:pPr marL="50800" marR="5080" indent="-38100" algn="ctr">
              <a:lnSpc>
                <a:spcPct val="106500"/>
              </a:lnSpc>
              <a:spcBef>
                <a:spcPts val="100"/>
              </a:spcBef>
            </a:pPr>
            <a:r>
              <a:rPr lang="en-GB" sz="1800" b="1" spc="-5" dirty="0">
                <a:latin typeface="Arial"/>
                <a:cs typeface="Arial"/>
              </a:rPr>
              <a:t>CLT / </a:t>
            </a:r>
            <a:r>
              <a:rPr sz="1800" b="1" spc="-5" dirty="0">
                <a:latin typeface="Arial"/>
                <a:cs typeface="Arial"/>
              </a:rPr>
              <a:t>Ci</a:t>
            </a:r>
            <a:r>
              <a:rPr sz="1800" b="1" spc="-40" dirty="0">
                <a:latin typeface="Arial"/>
                <a:cs typeface="Arial"/>
              </a:rPr>
              <a:t>r</a:t>
            </a:r>
            <a:r>
              <a:rPr sz="1800" b="1" spc="-5" dirty="0">
                <a:latin typeface="Arial"/>
                <a:cs typeface="Arial"/>
              </a:rPr>
              <a:t>cuit  </a:t>
            </a:r>
            <a:r>
              <a:rPr sz="1800" b="1" spc="5" dirty="0">
                <a:latin typeface="Arial"/>
                <a:cs typeface="Arial"/>
              </a:rPr>
              <a:t>Oﬃce</a:t>
            </a:r>
            <a:endParaRPr sz="1800" dirty="0">
              <a:latin typeface="Arial"/>
              <a:cs typeface="Arial"/>
            </a:endParaRPr>
          </a:p>
        </p:txBody>
      </p:sp>
      <p:sp>
        <p:nvSpPr>
          <p:cNvPr id="10" name="object 10"/>
          <p:cNvSpPr txBox="1"/>
          <p:nvPr/>
        </p:nvSpPr>
        <p:spPr>
          <a:xfrm>
            <a:off x="7597317" y="4335927"/>
            <a:ext cx="2463165" cy="1087477"/>
          </a:xfrm>
          <a:prstGeom prst="rect">
            <a:avLst/>
          </a:prstGeom>
          <a:solidFill>
            <a:srgbClr val="00A2FF"/>
          </a:solidFill>
        </p:spPr>
        <p:txBody>
          <a:bodyPr vert="horz" wrap="square" lIns="0" tIns="0" rIns="0" bIns="0" rtlCol="0" anchor="ctr" anchorCtr="0">
            <a:spAutoFit/>
          </a:bodyPr>
          <a:lstStyle/>
          <a:p>
            <a:pPr marL="93345" marR="85725" algn="ctr">
              <a:spcBef>
                <a:spcPts val="245"/>
              </a:spcBef>
            </a:pPr>
            <a:r>
              <a:rPr lang="en-GB" sz="1400" b="1" spc="-5" dirty="0">
                <a:solidFill>
                  <a:srgbClr val="FFFFFF"/>
                </a:solidFill>
                <a:latin typeface="Arial"/>
                <a:cs typeface="Arial"/>
              </a:rPr>
              <a:t>Complaints Officer</a:t>
            </a:r>
          </a:p>
          <a:p>
            <a:pPr marL="93345" marR="85725" algn="ctr">
              <a:spcBef>
                <a:spcPts val="245"/>
              </a:spcBef>
            </a:pPr>
            <a:r>
              <a:rPr lang="en-GB" sz="1100" spc="-5" dirty="0">
                <a:solidFill>
                  <a:srgbClr val="FFFFFF"/>
                </a:solidFill>
                <a:latin typeface="Arial"/>
                <a:cs typeface="Arial"/>
              </a:rPr>
              <a:t>Provides </a:t>
            </a:r>
            <a:r>
              <a:rPr lang="en-GB" sz="1100" spc="20" dirty="0">
                <a:solidFill>
                  <a:srgbClr val="FFFFFF"/>
                </a:solidFill>
                <a:latin typeface="Arial"/>
                <a:cs typeface="Arial"/>
              </a:rPr>
              <a:t>support </a:t>
            </a:r>
            <a:r>
              <a:rPr lang="en-GB" sz="1100" spc="5" dirty="0">
                <a:solidFill>
                  <a:srgbClr val="FFFFFF"/>
                </a:solidFill>
                <a:latin typeface="Arial"/>
                <a:cs typeface="Arial"/>
              </a:rPr>
              <a:t>and</a:t>
            </a:r>
            <a:r>
              <a:rPr lang="en-GB" sz="1100" spc="-55" dirty="0">
                <a:solidFill>
                  <a:srgbClr val="FFFFFF"/>
                </a:solidFill>
                <a:latin typeface="Arial"/>
                <a:cs typeface="Arial"/>
              </a:rPr>
              <a:t> </a:t>
            </a:r>
            <a:r>
              <a:rPr lang="en-GB" sz="1100" spc="5" dirty="0">
                <a:solidFill>
                  <a:srgbClr val="FFFFFF"/>
                </a:solidFill>
                <a:latin typeface="Arial"/>
                <a:cs typeface="Arial"/>
              </a:rPr>
              <a:t>procedures  </a:t>
            </a:r>
            <a:r>
              <a:rPr lang="en-GB" sz="1100" spc="10" dirty="0">
                <a:solidFill>
                  <a:srgbClr val="FFFFFF"/>
                </a:solidFill>
                <a:latin typeface="Arial"/>
                <a:cs typeface="Arial"/>
              </a:rPr>
              <a:t>if </a:t>
            </a:r>
            <a:r>
              <a:rPr lang="en-GB" sz="1100" spc="-15" dirty="0">
                <a:solidFill>
                  <a:srgbClr val="FFFFFF"/>
                </a:solidFill>
                <a:latin typeface="Arial"/>
                <a:cs typeface="Arial"/>
              </a:rPr>
              <a:t>an </a:t>
            </a:r>
            <a:r>
              <a:rPr lang="en-GB" sz="1100" spc="5" dirty="0">
                <a:solidFill>
                  <a:srgbClr val="FFFFFF"/>
                </a:solidFill>
                <a:latin typeface="Arial"/>
                <a:cs typeface="Arial"/>
              </a:rPr>
              <a:t>individual </a:t>
            </a:r>
            <a:r>
              <a:rPr lang="en-GB" sz="1100" spc="10" dirty="0">
                <a:solidFill>
                  <a:srgbClr val="FFFFFF"/>
                </a:solidFill>
                <a:latin typeface="Arial"/>
                <a:cs typeface="Arial"/>
              </a:rPr>
              <a:t>or church </a:t>
            </a:r>
            <a:r>
              <a:rPr lang="en-GB" sz="1100" spc="-5" dirty="0">
                <a:solidFill>
                  <a:srgbClr val="FFFFFF"/>
                </a:solidFill>
                <a:latin typeface="Arial"/>
                <a:cs typeface="Arial"/>
              </a:rPr>
              <a:t>need</a:t>
            </a:r>
            <a:r>
              <a:rPr lang="en-GB" sz="1100" spc="-60" dirty="0">
                <a:solidFill>
                  <a:srgbClr val="FFFFFF"/>
                </a:solidFill>
                <a:latin typeface="Arial"/>
                <a:cs typeface="Arial"/>
              </a:rPr>
              <a:t> </a:t>
            </a:r>
            <a:r>
              <a:rPr lang="en-GB" sz="1100" spc="30" dirty="0">
                <a:solidFill>
                  <a:srgbClr val="FFFFFF"/>
                </a:solidFill>
                <a:latin typeface="Arial"/>
                <a:cs typeface="Arial"/>
              </a:rPr>
              <a:t>to</a:t>
            </a:r>
            <a:r>
              <a:rPr lang="en-GB" sz="1100" dirty="0">
                <a:latin typeface="Arial"/>
                <a:cs typeface="Arial"/>
              </a:rPr>
              <a:t> </a:t>
            </a:r>
            <a:r>
              <a:rPr lang="en-GB" sz="1100" spc="10" dirty="0">
                <a:solidFill>
                  <a:srgbClr val="FFFFFF"/>
                </a:solidFill>
                <a:latin typeface="Arial"/>
                <a:cs typeface="Arial"/>
              </a:rPr>
              <a:t>lodge </a:t>
            </a:r>
            <a:r>
              <a:rPr lang="en-GB" sz="1100" spc="-25" dirty="0">
                <a:solidFill>
                  <a:srgbClr val="FFFFFF"/>
                </a:solidFill>
                <a:latin typeface="Arial"/>
                <a:cs typeface="Arial"/>
              </a:rPr>
              <a:t>a</a:t>
            </a:r>
            <a:r>
              <a:rPr lang="en-GB" sz="1100" spc="-20" dirty="0">
                <a:solidFill>
                  <a:srgbClr val="FFFFFF"/>
                </a:solidFill>
                <a:latin typeface="Arial"/>
                <a:cs typeface="Arial"/>
              </a:rPr>
              <a:t> </a:t>
            </a:r>
            <a:r>
              <a:rPr lang="en-GB" sz="1100" spc="15" dirty="0">
                <a:solidFill>
                  <a:srgbClr val="FFFFFF"/>
                </a:solidFill>
                <a:latin typeface="Arial"/>
                <a:cs typeface="Arial"/>
              </a:rPr>
              <a:t>complaint. Revd Paul Collings is currently the Circuit Complaints Officer.</a:t>
            </a:r>
            <a:endParaRPr lang="en-GB" sz="1100" dirty="0">
              <a:latin typeface="Arial"/>
              <a:cs typeface="Arial"/>
            </a:endParaRPr>
          </a:p>
        </p:txBody>
      </p:sp>
      <p:sp>
        <p:nvSpPr>
          <p:cNvPr id="12" name="object 12"/>
          <p:cNvSpPr/>
          <p:nvPr/>
        </p:nvSpPr>
        <p:spPr>
          <a:xfrm>
            <a:off x="4173036" y="2900861"/>
            <a:ext cx="2496820" cy="2651760"/>
          </a:xfrm>
          <a:custGeom>
            <a:avLst/>
            <a:gdLst/>
            <a:ahLst/>
            <a:cxnLst/>
            <a:rect l="l" t="t" r="r" b="b"/>
            <a:pathLst>
              <a:path w="2496820" h="2651760">
                <a:moveTo>
                  <a:pt x="478383" y="1735035"/>
                </a:moveTo>
                <a:lnTo>
                  <a:pt x="416331" y="1587360"/>
                </a:lnTo>
                <a:lnTo>
                  <a:pt x="247243" y="1658416"/>
                </a:lnTo>
                <a:lnTo>
                  <a:pt x="168681" y="1471472"/>
                </a:lnTo>
                <a:lnTo>
                  <a:pt x="0" y="1849183"/>
                </a:lnTo>
                <a:lnTo>
                  <a:pt x="387845" y="1993023"/>
                </a:lnTo>
                <a:lnTo>
                  <a:pt x="309283" y="1806079"/>
                </a:lnTo>
                <a:lnTo>
                  <a:pt x="478383" y="1735035"/>
                </a:lnTo>
                <a:close/>
              </a:path>
              <a:path w="2496820" h="2651760">
                <a:moveTo>
                  <a:pt x="513816" y="913917"/>
                </a:moveTo>
                <a:lnTo>
                  <a:pt x="352806" y="826071"/>
                </a:lnTo>
                <a:lnTo>
                  <a:pt x="449922" y="648068"/>
                </a:lnTo>
                <a:lnTo>
                  <a:pt x="49479" y="751827"/>
                </a:lnTo>
                <a:lnTo>
                  <a:pt x="178993" y="1144689"/>
                </a:lnTo>
                <a:lnTo>
                  <a:pt x="276098" y="966685"/>
                </a:lnTo>
                <a:lnTo>
                  <a:pt x="437108" y="1054519"/>
                </a:lnTo>
                <a:lnTo>
                  <a:pt x="513816" y="913917"/>
                </a:lnTo>
                <a:close/>
              </a:path>
              <a:path w="2496820" h="2651760">
                <a:moveTo>
                  <a:pt x="1533194" y="2349639"/>
                </a:moveTo>
                <a:lnTo>
                  <a:pt x="1330413" y="2349741"/>
                </a:lnTo>
                <a:lnTo>
                  <a:pt x="1330325" y="2166328"/>
                </a:lnTo>
                <a:lnTo>
                  <a:pt x="1170152" y="2166404"/>
                </a:lnTo>
                <a:lnTo>
                  <a:pt x="1170241" y="2349817"/>
                </a:lnTo>
                <a:lnTo>
                  <a:pt x="967460" y="2349906"/>
                </a:lnTo>
                <a:lnTo>
                  <a:pt x="1250467" y="2651607"/>
                </a:lnTo>
                <a:lnTo>
                  <a:pt x="1533194" y="2349639"/>
                </a:lnTo>
                <a:close/>
              </a:path>
              <a:path w="2496820" h="2651760">
                <a:moveTo>
                  <a:pt x="1533194" y="301955"/>
                </a:moveTo>
                <a:lnTo>
                  <a:pt x="1250454" y="0"/>
                </a:lnTo>
                <a:lnTo>
                  <a:pt x="967460" y="301701"/>
                </a:lnTo>
                <a:lnTo>
                  <a:pt x="1170241" y="301790"/>
                </a:lnTo>
                <a:lnTo>
                  <a:pt x="1170165" y="485203"/>
                </a:lnTo>
                <a:lnTo>
                  <a:pt x="1330337" y="485279"/>
                </a:lnTo>
                <a:lnTo>
                  <a:pt x="1330413" y="301866"/>
                </a:lnTo>
                <a:lnTo>
                  <a:pt x="1533194" y="301955"/>
                </a:lnTo>
                <a:close/>
              </a:path>
              <a:path w="2496820" h="2651760">
                <a:moveTo>
                  <a:pt x="2484120" y="1865477"/>
                </a:moveTo>
                <a:lnTo>
                  <a:pt x="2344813" y="1475981"/>
                </a:lnTo>
                <a:lnTo>
                  <a:pt x="2252192" y="1656372"/>
                </a:lnTo>
                <a:lnTo>
                  <a:pt x="2089035" y="1572590"/>
                </a:lnTo>
                <a:lnTo>
                  <a:pt x="2015871" y="1715084"/>
                </a:lnTo>
                <a:lnTo>
                  <a:pt x="2179028" y="1798853"/>
                </a:lnTo>
                <a:lnTo>
                  <a:pt x="2086419" y="1979244"/>
                </a:lnTo>
                <a:lnTo>
                  <a:pt x="2484120" y="1865477"/>
                </a:lnTo>
                <a:close/>
              </a:path>
              <a:path w="2496820" h="2651760">
                <a:moveTo>
                  <a:pt x="2496388" y="874979"/>
                </a:moveTo>
                <a:lnTo>
                  <a:pt x="2111438" y="723569"/>
                </a:lnTo>
                <a:lnTo>
                  <a:pt x="2186317" y="912012"/>
                </a:lnTo>
                <a:lnTo>
                  <a:pt x="2015871" y="979741"/>
                </a:lnTo>
                <a:lnTo>
                  <a:pt x="2075014" y="1128598"/>
                </a:lnTo>
                <a:lnTo>
                  <a:pt x="2245474" y="1060869"/>
                </a:lnTo>
                <a:lnTo>
                  <a:pt x="2320353" y="1249311"/>
                </a:lnTo>
                <a:lnTo>
                  <a:pt x="2496388" y="874979"/>
                </a:lnTo>
                <a:close/>
              </a:path>
            </a:pathLst>
          </a:custGeom>
          <a:solidFill>
            <a:srgbClr val="00A2FF"/>
          </a:solidFill>
          <a:ln>
            <a:solidFill>
              <a:srgbClr val="00B0F0"/>
            </a:solidFill>
          </a:ln>
        </p:spPr>
        <p:txBody>
          <a:bodyPr wrap="square" lIns="0" tIns="0" rIns="0" bIns="0" rtlCol="0"/>
          <a:lstStyle/>
          <a:p>
            <a:endParaRPr sz="1400" dirty="0"/>
          </a:p>
        </p:txBody>
      </p:sp>
      <p:sp>
        <p:nvSpPr>
          <p:cNvPr id="14" name="object 14"/>
          <p:cNvSpPr txBox="1">
            <a:spLocks noGrp="1"/>
          </p:cNvSpPr>
          <p:nvPr>
            <p:ph type="title"/>
          </p:nvPr>
        </p:nvSpPr>
        <p:spPr>
          <a:xfrm>
            <a:off x="1917822" y="197319"/>
            <a:ext cx="6752590" cy="497840"/>
          </a:xfrm>
          <a:prstGeom prst="rect">
            <a:avLst/>
          </a:prstGeom>
        </p:spPr>
        <p:txBody>
          <a:bodyPr vert="horz" wrap="square" lIns="0" tIns="12700" rIns="0" bIns="0" rtlCol="0">
            <a:spAutoFit/>
          </a:bodyPr>
          <a:lstStyle/>
          <a:p>
            <a:pPr marL="442595">
              <a:lnSpc>
                <a:spcPct val="100000"/>
              </a:lnSpc>
              <a:spcBef>
                <a:spcPts val="100"/>
              </a:spcBef>
              <a:tabLst>
                <a:tab pos="2224405" algn="l"/>
                <a:tab pos="5106670" algn="l"/>
              </a:tabLst>
            </a:pPr>
            <a:r>
              <a:rPr spc="-5" dirty="0"/>
              <a:t>C</a:t>
            </a:r>
            <a:r>
              <a:rPr spc="-335" dirty="0"/>
              <a:t> </a:t>
            </a:r>
            <a:r>
              <a:rPr spc="-5" dirty="0"/>
              <a:t>i</a:t>
            </a:r>
            <a:r>
              <a:rPr spc="-335" dirty="0"/>
              <a:t> </a:t>
            </a:r>
            <a:r>
              <a:rPr dirty="0"/>
              <a:t>r</a:t>
            </a:r>
            <a:r>
              <a:rPr spc="-390" dirty="0"/>
              <a:t> </a:t>
            </a:r>
            <a:r>
              <a:rPr spc="110" dirty="0"/>
              <a:t>c</a:t>
            </a:r>
            <a:r>
              <a:rPr spc="-335" dirty="0"/>
              <a:t> </a:t>
            </a:r>
            <a:r>
              <a:rPr spc="-5" dirty="0"/>
              <a:t>u</a:t>
            </a:r>
            <a:r>
              <a:rPr spc="-330" dirty="0"/>
              <a:t> </a:t>
            </a:r>
            <a:r>
              <a:rPr spc="-5" dirty="0"/>
              <a:t>i</a:t>
            </a:r>
            <a:r>
              <a:rPr spc="-335" dirty="0"/>
              <a:t> </a:t>
            </a:r>
            <a:r>
              <a:rPr spc="114" dirty="0"/>
              <a:t>t	</a:t>
            </a:r>
            <a:r>
              <a:rPr spc="-114" dirty="0"/>
              <a:t>F</a:t>
            </a:r>
            <a:r>
              <a:rPr spc="-330" dirty="0"/>
              <a:t> </a:t>
            </a:r>
            <a:r>
              <a:rPr spc="-60" dirty="0"/>
              <a:t>a</a:t>
            </a:r>
            <a:r>
              <a:rPr spc="-335" dirty="0"/>
              <a:t> </a:t>
            </a:r>
            <a:r>
              <a:rPr spc="110" dirty="0"/>
              <a:t>c</a:t>
            </a:r>
            <a:r>
              <a:rPr spc="-330" dirty="0"/>
              <a:t> </a:t>
            </a:r>
            <a:r>
              <a:rPr spc="-5" dirty="0"/>
              <a:t>i</a:t>
            </a:r>
            <a:r>
              <a:rPr spc="-335" dirty="0"/>
              <a:t> </a:t>
            </a:r>
            <a:r>
              <a:rPr spc="-5" dirty="0"/>
              <a:t>l</a:t>
            </a:r>
            <a:r>
              <a:rPr spc="-335" dirty="0"/>
              <a:t> </a:t>
            </a:r>
            <a:r>
              <a:rPr spc="-5" dirty="0"/>
              <a:t>i</a:t>
            </a:r>
            <a:r>
              <a:rPr spc="-330" dirty="0"/>
              <a:t> </a:t>
            </a:r>
            <a:r>
              <a:rPr spc="114" dirty="0"/>
              <a:t>t</a:t>
            </a:r>
            <a:r>
              <a:rPr spc="-335" dirty="0"/>
              <a:t> </a:t>
            </a:r>
            <a:r>
              <a:rPr spc="-60" dirty="0"/>
              <a:t>a</a:t>
            </a:r>
            <a:r>
              <a:rPr spc="-330" dirty="0"/>
              <a:t> </a:t>
            </a:r>
            <a:r>
              <a:rPr spc="114" dirty="0"/>
              <a:t>t</a:t>
            </a:r>
            <a:r>
              <a:rPr spc="-335" dirty="0"/>
              <a:t> </a:t>
            </a:r>
            <a:r>
              <a:rPr spc="-5" dirty="0"/>
              <a:t>i</a:t>
            </a:r>
            <a:r>
              <a:rPr spc="-330" dirty="0"/>
              <a:t> </a:t>
            </a:r>
            <a:r>
              <a:rPr spc="-5" dirty="0"/>
              <a:t>n</a:t>
            </a:r>
            <a:r>
              <a:rPr spc="-335" dirty="0"/>
              <a:t> </a:t>
            </a:r>
            <a:r>
              <a:rPr spc="55" dirty="0"/>
              <a:t>g	</a:t>
            </a:r>
            <a:r>
              <a:rPr spc="-60" dirty="0"/>
              <a:t>G</a:t>
            </a:r>
            <a:r>
              <a:rPr spc="-355" dirty="0"/>
              <a:t> </a:t>
            </a:r>
            <a:r>
              <a:rPr dirty="0"/>
              <a:t>r</a:t>
            </a:r>
            <a:r>
              <a:rPr spc="-409" dirty="0"/>
              <a:t> </a:t>
            </a:r>
            <a:r>
              <a:rPr spc="55" dirty="0"/>
              <a:t>o</a:t>
            </a:r>
            <a:r>
              <a:rPr spc="-350" dirty="0"/>
              <a:t> </a:t>
            </a:r>
            <a:r>
              <a:rPr spc="-5" dirty="0"/>
              <a:t>u</a:t>
            </a:r>
            <a:r>
              <a:rPr spc="-355" dirty="0"/>
              <a:t> </a:t>
            </a:r>
            <a:r>
              <a:rPr spc="110" dirty="0"/>
              <a:t>p</a:t>
            </a:r>
            <a:r>
              <a:rPr spc="-350" dirty="0"/>
              <a:t> </a:t>
            </a:r>
            <a:r>
              <a:rPr dirty="0"/>
              <a:t>s</a:t>
            </a:r>
          </a:p>
        </p:txBody>
      </p:sp>
      <p:sp>
        <p:nvSpPr>
          <p:cNvPr id="16" name="TextBox 15">
            <a:extLst>
              <a:ext uri="{FF2B5EF4-FFF2-40B4-BE49-F238E27FC236}">
                <a16:creationId xmlns:a16="http://schemas.microsoft.com/office/drawing/2014/main" id="{0901258B-D1DC-43F1-9AC7-4999E71C7D83}"/>
              </a:ext>
            </a:extLst>
          </p:cNvPr>
          <p:cNvSpPr txBox="1"/>
          <p:nvPr/>
        </p:nvSpPr>
        <p:spPr>
          <a:xfrm>
            <a:off x="317500" y="806450"/>
            <a:ext cx="10058400" cy="646331"/>
          </a:xfrm>
          <a:prstGeom prst="bentArrow">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Useful Information to assist you with any concerns, initiatives and plans. Should you need any assistance with any contact information, please contact the Circuit Office. </a:t>
            </a:r>
          </a:p>
        </p:txBody>
      </p:sp>
      <p:cxnSp>
        <p:nvCxnSpPr>
          <p:cNvPr id="15" name="Straight Arrow Connector 14">
            <a:extLst>
              <a:ext uri="{FF2B5EF4-FFF2-40B4-BE49-F238E27FC236}">
                <a16:creationId xmlns:a16="http://schemas.microsoft.com/office/drawing/2014/main" id="{BA6D828D-8759-4FA4-BDD6-863DF93AF965}"/>
              </a:ext>
            </a:extLst>
          </p:cNvPr>
          <p:cNvCxnSpPr>
            <a:cxnSpLocks/>
          </p:cNvCxnSpPr>
          <p:nvPr/>
        </p:nvCxnSpPr>
        <p:spPr>
          <a:xfrm flipV="1">
            <a:off x="1620057" y="1570204"/>
            <a:ext cx="2023565" cy="554703"/>
          </a:xfrm>
          <a:prstGeom prst="straightConnector1">
            <a:avLst/>
          </a:prstGeom>
          <a:ln w="635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3784F8D-3C48-440B-AA4E-4D87ED055362}"/>
              </a:ext>
            </a:extLst>
          </p:cNvPr>
          <p:cNvCxnSpPr>
            <a:cxnSpLocks/>
          </p:cNvCxnSpPr>
          <p:nvPr/>
        </p:nvCxnSpPr>
        <p:spPr>
          <a:xfrm flipH="1" flipV="1">
            <a:off x="7111072" y="1591661"/>
            <a:ext cx="2146880" cy="554703"/>
          </a:xfrm>
          <a:prstGeom prst="straightConnector1">
            <a:avLst/>
          </a:prstGeom>
          <a:ln w="635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object 7">
            <a:extLst>
              <a:ext uri="{FF2B5EF4-FFF2-40B4-BE49-F238E27FC236}">
                <a16:creationId xmlns:a16="http://schemas.microsoft.com/office/drawing/2014/main" id="{0802FAAD-C6CE-4175-A010-66A2D518A747}"/>
              </a:ext>
            </a:extLst>
          </p:cNvPr>
          <p:cNvSpPr txBox="1"/>
          <p:nvPr/>
        </p:nvSpPr>
        <p:spPr>
          <a:xfrm>
            <a:off x="916602" y="5654626"/>
            <a:ext cx="5344497" cy="1127296"/>
          </a:xfrm>
          <a:prstGeom prst="rect">
            <a:avLst/>
          </a:prstGeom>
          <a:solidFill>
            <a:srgbClr val="00A2FF"/>
          </a:solidFill>
        </p:spPr>
        <p:txBody>
          <a:bodyPr vert="horz" wrap="square" lIns="0" tIns="36830" rIns="0" bIns="0" rtlCol="0">
            <a:spAutoFit/>
          </a:bodyPr>
          <a:lstStyle/>
          <a:p>
            <a:pPr algn="ctr">
              <a:lnSpc>
                <a:spcPts val="1639"/>
              </a:lnSpc>
              <a:spcBef>
                <a:spcPts val="290"/>
              </a:spcBef>
            </a:pPr>
            <a:r>
              <a:rPr lang="en-GB" sz="1400" b="1" spc="5" dirty="0">
                <a:solidFill>
                  <a:srgbClr val="FFFFFF"/>
                </a:solidFill>
                <a:latin typeface="Arial"/>
                <a:cs typeface="Arial"/>
              </a:rPr>
              <a:t>World Church</a:t>
            </a:r>
            <a:r>
              <a:rPr sz="1400" b="1" spc="-5" dirty="0">
                <a:solidFill>
                  <a:srgbClr val="FFFFFF"/>
                </a:solidFill>
                <a:latin typeface="Arial"/>
                <a:cs typeface="Arial"/>
              </a:rPr>
              <a:t> </a:t>
            </a:r>
            <a:r>
              <a:rPr sz="1400" b="1" dirty="0">
                <a:solidFill>
                  <a:srgbClr val="FFFFFF"/>
                </a:solidFill>
                <a:latin typeface="Arial"/>
                <a:cs typeface="Arial"/>
              </a:rPr>
              <a:t>Group</a:t>
            </a:r>
            <a:endParaRPr sz="1400" b="1" dirty="0">
              <a:latin typeface="Arial"/>
              <a:cs typeface="Arial"/>
            </a:endParaRPr>
          </a:p>
          <a:p>
            <a:pPr marL="78740" marR="60960" algn="ctr">
              <a:lnSpc>
                <a:spcPts val="1400"/>
              </a:lnSpc>
              <a:spcBef>
                <a:spcPts val="40"/>
              </a:spcBef>
            </a:pPr>
            <a:r>
              <a:rPr lang="en-GB" sz="1100" dirty="0">
                <a:solidFill>
                  <a:schemeClr val="bg1"/>
                </a:solidFill>
                <a:latin typeface="Arial" panose="020B0604020202020204" pitchFamily="34" charset="0"/>
                <a:cs typeface="Arial" panose="020B0604020202020204" pitchFamily="34" charset="0"/>
              </a:rPr>
              <a:t>A</a:t>
            </a:r>
            <a:r>
              <a:rPr lang="en-GB" sz="1100" b="0" i="0" dirty="0">
                <a:solidFill>
                  <a:schemeClr val="bg1"/>
                </a:solidFill>
                <a:effectLst/>
                <a:latin typeface="Arial" panose="020B0604020202020204" pitchFamily="34" charset="0"/>
                <a:cs typeface="Arial" panose="020B0604020202020204" pitchFamily="34" charset="0"/>
              </a:rPr>
              <a:t>ssists churches and the circuit to be informed of our world church membership by organising events, advertising conferences through Methodists for World Mission and arranging services such as the circuit Easter Offering service and organising the distribution of the Prayer Handbooks. Revd Alison Richardson is responsible for facilitating this Committee. </a:t>
            </a:r>
            <a:endParaRPr sz="11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332</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C i r c u i t F a c i l i t a t i n g G r o u p 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i r c u i t F a c i l i t a t i n g G r o u p s</dc:title>
  <cp:lastModifiedBy>Kerryann Gill</cp:lastModifiedBy>
  <cp:revision>20</cp:revision>
  <dcterms:created xsi:type="dcterms:W3CDTF">2020-08-05T06:11:43Z</dcterms:created>
  <dcterms:modified xsi:type="dcterms:W3CDTF">2023-03-27T12:17:53Z</dcterms:modified>
</cp:coreProperties>
</file>